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68" r:id="rId3"/>
    <p:sldId id="391" r:id="rId4"/>
    <p:sldId id="257" r:id="rId5"/>
    <p:sldId id="306" r:id="rId6"/>
    <p:sldId id="380" r:id="rId7"/>
    <p:sldId id="392" r:id="rId8"/>
    <p:sldId id="258" r:id="rId9"/>
    <p:sldId id="399" r:id="rId10"/>
    <p:sldId id="400" r:id="rId11"/>
    <p:sldId id="401" r:id="rId12"/>
    <p:sldId id="402" r:id="rId13"/>
    <p:sldId id="403" r:id="rId14"/>
    <p:sldId id="404" r:id="rId15"/>
    <p:sldId id="405" r:id="rId16"/>
    <p:sldId id="389" r:id="rId17"/>
    <p:sldId id="388" r:id="rId18"/>
    <p:sldId id="390" r:id="rId19"/>
    <p:sldId id="408" r:id="rId20"/>
    <p:sldId id="409" r:id="rId21"/>
    <p:sldId id="410" r:id="rId22"/>
    <p:sldId id="406" r:id="rId23"/>
    <p:sldId id="381" r:id="rId24"/>
    <p:sldId id="407" r:id="rId25"/>
    <p:sldId id="411" r:id="rId26"/>
    <p:sldId id="289" r:id="rId27"/>
    <p:sldId id="332" r:id="rId28"/>
    <p:sldId id="366"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FBFF"/>
    <a:srgbClr val="BDD6EE"/>
    <a:srgbClr val="F0EE20"/>
    <a:srgbClr val="F1F1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93"/>
    <p:restoredTop sz="94622"/>
  </p:normalViewPr>
  <p:slideViewPr>
    <p:cSldViewPr snapToGrid="0" snapToObjects="1">
      <p:cViewPr varScale="1">
        <p:scale>
          <a:sx n="109" d="100"/>
          <a:sy n="109" d="100"/>
        </p:scale>
        <p:origin x="216" y="504"/>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037A8C-F72F-1E45-872B-A58821DB5BEC}" type="datetimeFigureOut">
              <a:rPr kumimoji="1" lang="zh-CN" altLang="en-US" smtClean="0"/>
              <a:t>2019/4/9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080796-9B34-0C44-A7F3-953B93313F33}" type="slidenum">
              <a:rPr kumimoji="1" lang="zh-CN" altLang="en-US" smtClean="0"/>
              <a:t>‹#›</a:t>
            </a:fld>
            <a:endParaRPr kumimoji="1" lang="zh-CN" altLang="en-US"/>
          </a:p>
        </p:txBody>
      </p:sp>
    </p:spTree>
    <p:extLst>
      <p:ext uri="{BB962C8B-B14F-4D97-AF65-F5344CB8AC3E}">
        <p14:creationId xmlns:p14="http://schemas.microsoft.com/office/powerpoint/2010/main" val="2917946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4080796-9B34-0C44-A7F3-953B93313F33}" type="slidenum">
              <a:rPr kumimoji="1" lang="zh-CN" altLang="en-US" smtClean="0"/>
              <a:t>25</a:t>
            </a:fld>
            <a:endParaRPr kumimoji="1" lang="zh-CN" altLang="en-US"/>
          </a:p>
        </p:txBody>
      </p:sp>
    </p:spTree>
    <p:extLst>
      <p:ext uri="{BB962C8B-B14F-4D97-AF65-F5344CB8AC3E}">
        <p14:creationId xmlns:p14="http://schemas.microsoft.com/office/powerpoint/2010/main" val="807777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661A5F-004C-884A-A284-3D5313EEBAE4}"/>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829475C7-F4C7-B64D-B63D-A84841D162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1A3390B1-A636-6044-82AF-E8F7DE4208C2}"/>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5" name="页脚占位符 4">
            <a:extLst>
              <a:ext uri="{FF2B5EF4-FFF2-40B4-BE49-F238E27FC236}">
                <a16:creationId xmlns:a16="http://schemas.microsoft.com/office/drawing/2014/main" id="{7FE3FEA2-7B39-9E49-AE29-C1F83F3B1D6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CB61C79-58BF-C945-AB3E-327A72272F45}"/>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723164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3DE1FF-27F3-AD40-B6D1-7616573C9243}"/>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EEE618DB-9912-9247-B7B2-0359B71E0BE1}"/>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40AC14B7-EA99-4A4D-9DAB-AF41CDF4586B}"/>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5" name="页脚占位符 4">
            <a:extLst>
              <a:ext uri="{FF2B5EF4-FFF2-40B4-BE49-F238E27FC236}">
                <a16:creationId xmlns:a16="http://schemas.microsoft.com/office/drawing/2014/main" id="{3DA42C4E-EF30-4144-90F0-52B22A098C4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AC06A35-DB51-F648-B7BB-21A78A6253B6}"/>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2576777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F0579C-447C-9248-B767-33B8EB7E0D16}"/>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3E1C070E-2CA3-0847-ABB3-EBD3DE53E0FC}"/>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564401C-074F-5A40-AA9D-1EA21C46BB86}"/>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5" name="页脚占位符 4">
            <a:extLst>
              <a:ext uri="{FF2B5EF4-FFF2-40B4-BE49-F238E27FC236}">
                <a16:creationId xmlns:a16="http://schemas.microsoft.com/office/drawing/2014/main" id="{24AE3AA9-2FC3-B146-B184-AD0362FAD9D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3527EEC-91F2-8A4B-A57A-934167952409}"/>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12007997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11410869"/>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Default - Blank">
    <p:spTree>
      <p:nvGrpSpPr>
        <p:cNvPr id="1" name=""/>
        <p:cNvGrpSpPr/>
        <p:nvPr/>
      </p:nvGrpSpPr>
      <p:grpSpPr>
        <a:xfrm>
          <a:off x="0" y="0"/>
          <a:ext cx="0" cy="0"/>
          <a:chOff x="0" y="0"/>
          <a:chExt cx="0" cy="0"/>
        </a:xfrm>
      </p:grpSpPr>
      <p:sp>
        <p:nvSpPr>
          <p:cNvPr id="1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1261722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7AABD8-B7D9-1145-9140-9DB063B5DB11}"/>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3FA180F4-E204-4D49-AA55-1D6608DB43D0}"/>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BDBB74E-7146-9A43-B053-8D4D6566B47C}"/>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5" name="页脚占位符 4">
            <a:extLst>
              <a:ext uri="{FF2B5EF4-FFF2-40B4-BE49-F238E27FC236}">
                <a16:creationId xmlns:a16="http://schemas.microsoft.com/office/drawing/2014/main" id="{458EC315-0126-9B4E-9C98-299DEC2E972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5359D21-26A4-3942-9A7C-444D53164B44}"/>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1879460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0A0F97-5758-A14B-B7DF-AE46248EF4C7}"/>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4C3EC313-2EAA-F54E-B62A-F5EC21FC7C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11D3A3A4-ABB0-D441-A25A-C966B0A94BCD}"/>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5" name="页脚占位符 4">
            <a:extLst>
              <a:ext uri="{FF2B5EF4-FFF2-40B4-BE49-F238E27FC236}">
                <a16:creationId xmlns:a16="http://schemas.microsoft.com/office/drawing/2014/main" id="{CD0DDA22-2FD9-0445-8DE0-F5519BD9F52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59B7707-6ED4-4B4C-9BF0-C1700EEEC3E5}"/>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1412299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3F259-717D-6848-97C7-AE77D0E5E70E}"/>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7E8056F1-CFB7-6F4A-AEB7-5360D6134DAD}"/>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AAC65A2C-9808-684F-BA1A-7E0A66672925}"/>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A3B6B6D1-888E-DB49-AFFC-663259BD0122}"/>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6" name="页脚占位符 5">
            <a:extLst>
              <a:ext uri="{FF2B5EF4-FFF2-40B4-BE49-F238E27FC236}">
                <a16:creationId xmlns:a16="http://schemas.microsoft.com/office/drawing/2014/main" id="{9C811E1C-2B29-6848-BE07-42590492AC91}"/>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5F8030E2-2371-634A-B1FF-0A64C638E55C}"/>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1714559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75C9E7-0928-0D45-A866-FE5F1C5082F4}"/>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9CC36328-5C06-BD4E-B0FD-4FCE1D3DC8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9595BC75-A978-7045-A382-9F0515554C38}"/>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BB6E350B-AF4F-124E-ADFB-015B82C796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4C15F945-884B-F149-9B8D-EDBF9BD140C8}"/>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790238E7-B71B-164A-9A85-961D7C730759}"/>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8" name="页脚占位符 7">
            <a:extLst>
              <a:ext uri="{FF2B5EF4-FFF2-40B4-BE49-F238E27FC236}">
                <a16:creationId xmlns:a16="http://schemas.microsoft.com/office/drawing/2014/main" id="{2585267B-941A-3F46-870B-19959DA177B1}"/>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1AAD6813-DE76-7A43-9B81-ABED7CBFB9CE}"/>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2942048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7059D4-3ED2-4548-A73E-3C3C90E4FF4E}"/>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2619ADC1-F57B-AC41-812F-D8C56F4716F1}"/>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4" name="页脚占位符 3">
            <a:extLst>
              <a:ext uri="{FF2B5EF4-FFF2-40B4-BE49-F238E27FC236}">
                <a16:creationId xmlns:a16="http://schemas.microsoft.com/office/drawing/2014/main" id="{BB2BB72D-BED8-A348-9F24-4EC8B65C6303}"/>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070901DC-D3C5-184F-A82F-CC2FD42F5D99}"/>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3409699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721CDB-2946-B846-9E41-5189A4F3F4C5}"/>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3" name="页脚占位符 2">
            <a:extLst>
              <a:ext uri="{FF2B5EF4-FFF2-40B4-BE49-F238E27FC236}">
                <a16:creationId xmlns:a16="http://schemas.microsoft.com/office/drawing/2014/main" id="{05B13E14-0114-1F4D-853F-F1E89976646F}"/>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833D9756-CB20-B141-9AD4-EFE09B99AD24}"/>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3379266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99A266-0940-514D-857B-768AF06D1C0C}"/>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A785EAE8-722F-0848-BAFF-7AF45EE454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27501D2B-1918-7742-BFDE-4530DDE226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674361A4-13B1-D44E-BEE6-119CE39F9BAF}"/>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6" name="页脚占位符 5">
            <a:extLst>
              <a:ext uri="{FF2B5EF4-FFF2-40B4-BE49-F238E27FC236}">
                <a16:creationId xmlns:a16="http://schemas.microsoft.com/office/drawing/2014/main" id="{EAE88D76-58B2-4247-8766-A14AFFA95253}"/>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47B199EA-CFAC-EF4F-8C75-A167D6FA54DB}"/>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1022230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CA14E1-C511-E34A-8E59-E544964B63C5}"/>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B427C5A7-2122-1A4B-A44D-7DFB7B6DD2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E6CCADF5-07AD-1C42-AA60-278927C728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CD23A567-3B28-FB42-8C85-C58BBD21B20A}"/>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6" name="页脚占位符 5">
            <a:extLst>
              <a:ext uri="{FF2B5EF4-FFF2-40B4-BE49-F238E27FC236}">
                <a16:creationId xmlns:a16="http://schemas.microsoft.com/office/drawing/2014/main" id="{4357C8CC-A955-5446-BE87-778C16995282}"/>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56CE9036-70AD-7C44-96ED-9CB52C27ADDB}"/>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604749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E1CD867-F8BA-634D-9B3E-9663D41474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18B28B9B-1D4D-3744-89DB-C53E1665C0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CAEAC639-7241-9D43-868B-D7EF033CF0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254C2A-6399-BE4E-9604-838C26CF3E13}" type="datetimeFigureOut">
              <a:rPr kumimoji="1" lang="zh-CN" altLang="en-US" smtClean="0"/>
              <a:t>2019/4/9</a:t>
            </a:fld>
            <a:endParaRPr kumimoji="1" lang="zh-CN" altLang="en-US"/>
          </a:p>
        </p:txBody>
      </p:sp>
      <p:sp>
        <p:nvSpPr>
          <p:cNvPr id="5" name="页脚占位符 4">
            <a:extLst>
              <a:ext uri="{FF2B5EF4-FFF2-40B4-BE49-F238E27FC236}">
                <a16:creationId xmlns:a16="http://schemas.microsoft.com/office/drawing/2014/main" id="{9AE5B6B5-F9C8-1C42-8A30-0FF3368CE7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6E3AF94C-15DE-A748-8ADF-E784EC00C0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1648311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gi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D5A45B6-7F16-4340-9278-7C1705FB8BED}"/>
              </a:ext>
            </a:extLst>
          </p:cNvPr>
          <p:cNvSpPr txBox="1"/>
          <p:nvPr/>
        </p:nvSpPr>
        <p:spPr>
          <a:xfrm>
            <a:off x="2792969" y="4087760"/>
            <a:ext cx="6606060" cy="830997"/>
          </a:xfrm>
          <a:prstGeom prst="rect">
            <a:avLst/>
          </a:prstGeom>
          <a:noFill/>
          <a:effectLst>
            <a:outerShdw sx="1000" sy="1000" algn="ctr" rotWithShape="0">
              <a:srgbClr val="000000"/>
            </a:outerShdw>
          </a:effectLst>
        </p:spPr>
        <p:txBody>
          <a:bodyPr wrap="square" rtlCol="0">
            <a:spAutoFit/>
          </a:bodyPr>
          <a:lstStyle/>
          <a:p>
            <a:r>
              <a:rPr kumimoji="1" lang="en-US" altLang="zh-CN" sz="4800" dirty="0">
                <a:solidFill>
                  <a:schemeClr val="bg2">
                    <a:lumMod val="75000"/>
                  </a:schemeClr>
                </a:solidFill>
                <a:latin typeface="PingFang SC Medium" panose="020B0400000000000000" pitchFamily="34" charset="-122"/>
                <a:ea typeface="PingFang SC Medium" panose="020B0400000000000000" pitchFamily="34" charset="-122"/>
              </a:rPr>
              <a:t>G18-</a:t>
            </a:r>
            <a:r>
              <a:rPr kumimoji="1" lang="zh-CN" altLang="en-US" sz="4800" dirty="0">
                <a:solidFill>
                  <a:schemeClr val="bg2">
                    <a:lumMod val="75000"/>
                  </a:schemeClr>
                </a:solidFill>
                <a:latin typeface="PingFang SC Medium" panose="020B0400000000000000" pitchFamily="34" charset="-122"/>
                <a:ea typeface="PingFang SC Medium" panose="020B0400000000000000" pitchFamily="34" charset="-122"/>
              </a:rPr>
              <a:t>立体图形绘制辅助</a:t>
            </a:r>
          </a:p>
        </p:txBody>
      </p:sp>
      <p:pic>
        <p:nvPicPr>
          <p:cNvPr id="8" name="图片 7">
            <a:extLst>
              <a:ext uri="{FF2B5EF4-FFF2-40B4-BE49-F238E27FC236}">
                <a16:creationId xmlns:a16="http://schemas.microsoft.com/office/drawing/2014/main" id="{C3E8AF0A-7862-A246-B666-46585653F01E}"/>
              </a:ext>
            </a:extLst>
          </p:cNvPr>
          <p:cNvPicPr>
            <a:picLocks noChangeAspect="1"/>
          </p:cNvPicPr>
          <p:nvPr/>
        </p:nvPicPr>
        <p:blipFill>
          <a:blip r:embed="rId2"/>
          <a:stretch>
            <a:fillRect/>
          </a:stretch>
        </p:blipFill>
        <p:spPr>
          <a:xfrm>
            <a:off x="4483099" y="874660"/>
            <a:ext cx="3225800" cy="3213100"/>
          </a:xfrm>
          <a:prstGeom prst="rect">
            <a:avLst/>
          </a:prstGeom>
        </p:spPr>
      </p:pic>
    </p:spTree>
    <p:extLst>
      <p:ext uri="{BB962C8B-B14F-4D97-AF65-F5344CB8AC3E}">
        <p14:creationId xmlns:p14="http://schemas.microsoft.com/office/powerpoint/2010/main" val="84171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SPONSIVE LAYOUT">
            <a:extLst>
              <a:ext uri="{FF2B5EF4-FFF2-40B4-BE49-F238E27FC236}">
                <a16:creationId xmlns:a16="http://schemas.microsoft.com/office/drawing/2014/main" id="{C8CF29EB-3D8F-6449-B18B-9EBD08F2146D}"/>
              </a:ext>
            </a:extLst>
          </p:cNvPr>
          <p:cNvSpPr txBox="1"/>
          <p:nvPr/>
        </p:nvSpPr>
        <p:spPr>
          <a:xfrm>
            <a:off x="3147001" y="256432"/>
            <a:ext cx="5897998" cy="7078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t>特殊型</a:t>
            </a:r>
            <a:endParaRPr lang="en-US" altLang="zh-CN" sz="4000" spc="300" dirty="0"/>
          </a:p>
        </p:txBody>
      </p:sp>
      <p:sp>
        <p:nvSpPr>
          <p:cNvPr id="4" name="右箭头 3">
            <a:extLst>
              <a:ext uri="{FF2B5EF4-FFF2-40B4-BE49-F238E27FC236}">
                <a16:creationId xmlns:a16="http://schemas.microsoft.com/office/drawing/2014/main" id="{8F70727A-D48A-414C-896F-24535D20194A}"/>
              </a:ext>
            </a:extLst>
          </p:cNvPr>
          <p:cNvSpPr/>
          <p:nvPr/>
        </p:nvSpPr>
        <p:spPr>
          <a:xfrm rot="20358062">
            <a:off x="9814075" y="230865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左箭头 4">
            <a:extLst>
              <a:ext uri="{FF2B5EF4-FFF2-40B4-BE49-F238E27FC236}">
                <a16:creationId xmlns:a16="http://schemas.microsoft.com/office/drawing/2014/main" id="{C148D87B-9190-0946-8F73-F001F1287DC8}"/>
              </a:ext>
            </a:extLst>
          </p:cNvPr>
          <p:cNvSpPr/>
          <p:nvPr/>
        </p:nvSpPr>
        <p:spPr>
          <a:xfrm rot="20412578">
            <a:off x="8472863" y="2791264"/>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上箭头 5">
            <a:extLst>
              <a:ext uri="{FF2B5EF4-FFF2-40B4-BE49-F238E27FC236}">
                <a16:creationId xmlns:a16="http://schemas.microsoft.com/office/drawing/2014/main" id="{D211834D-3057-D244-9414-75039255F51F}"/>
              </a:ext>
            </a:extLst>
          </p:cNvPr>
          <p:cNvSpPr/>
          <p:nvPr/>
        </p:nvSpPr>
        <p:spPr>
          <a:xfrm rot="7075649">
            <a:off x="8733617" y="4206471"/>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下箭头 6">
            <a:extLst>
              <a:ext uri="{FF2B5EF4-FFF2-40B4-BE49-F238E27FC236}">
                <a16:creationId xmlns:a16="http://schemas.microsoft.com/office/drawing/2014/main" id="{7CA347E7-8AF9-1841-B554-BFAB1ACF8DB8}"/>
              </a:ext>
            </a:extLst>
          </p:cNvPr>
          <p:cNvSpPr/>
          <p:nvPr/>
        </p:nvSpPr>
        <p:spPr>
          <a:xfrm rot="6939060">
            <a:off x="9932119" y="4849083"/>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RESPONSIVE LAYOUT">
            <a:extLst>
              <a:ext uri="{FF2B5EF4-FFF2-40B4-BE49-F238E27FC236}">
                <a16:creationId xmlns:a16="http://schemas.microsoft.com/office/drawing/2014/main" id="{0AEE5407-A0A8-4048-887C-207F03E089E4}"/>
              </a:ext>
            </a:extLst>
          </p:cNvPr>
          <p:cNvSpPr txBox="1"/>
          <p:nvPr/>
        </p:nvSpPr>
        <p:spPr>
          <a:xfrm>
            <a:off x="-270267" y="766548"/>
            <a:ext cx="5897998" cy="584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3200" spc="300" dirty="0"/>
              <a:t>角度：</a:t>
            </a:r>
            <a:endParaRPr sz="3200" spc="300" dirty="0"/>
          </a:p>
        </p:txBody>
      </p:sp>
      <p:sp>
        <p:nvSpPr>
          <p:cNvPr id="9" name="RESPONSIVE LAYOUT">
            <a:extLst>
              <a:ext uri="{FF2B5EF4-FFF2-40B4-BE49-F238E27FC236}">
                <a16:creationId xmlns:a16="http://schemas.microsoft.com/office/drawing/2014/main" id="{DD96695A-BD7A-3843-99B8-5505872E59B9}"/>
              </a:ext>
            </a:extLst>
          </p:cNvPr>
          <p:cNvSpPr txBox="1"/>
          <p:nvPr/>
        </p:nvSpPr>
        <p:spPr>
          <a:xfrm>
            <a:off x="6572655" y="766548"/>
            <a:ext cx="5897998" cy="584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3200" spc="300" dirty="0"/>
              <a:t>位置：</a:t>
            </a:r>
            <a:endParaRPr sz="3200" spc="300" dirty="0"/>
          </a:p>
        </p:txBody>
      </p:sp>
      <p:sp>
        <p:nvSpPr>
          <p:cNvPr id="12" name="左弧形箭头 11">
            <a:extLst>
              <a:ext uri="{FF2B5EF4-FFF2-40B4-BE49-F238E27FC236}">
                <a16:creationId xmlns:a16="http://schemas.microsoft.com/office/drawing/2014/main" id="{46D3A0B5-1C7B-BB44-ADEA-7E442EA39F1B}"/>
              </a:ext>
            </a:extLst>
          </p:cNvPr>
          <p:cNvSpPr/>
          <p:nvPr/>
        </p:nvSpPr>
        <p:spPr>
          <a:xfrm rot="10800000">
            <a:off x="1561683" y="2897110"/>
            <a:ext cx="731520" cy="121615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4" name="左弧形箭头 13">
            <a:extLst>
              <a:ext uri="{FF2B5EF4-FFF2-40B4-BE49-F238E27FC236}">
                <a16:creationId xmlns:a16="http://schemas.microsoft.com/office/drawing/2014/main" id="{5EF978F9-D11F-0A47-AFD8-1CD6D60604F8}"/>
              </a:ext>
            </a:extLst>
          </p:cNvPr>
          <p:cNvSpPr/>
          <p:nvPr/>
        </p:nvSpPr>
        <p:spPr>
          <a:xfrm>
            <a:off x="2517591" y="2950555"/>
            <a:ext cx="778476" cy="121615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pic>
        <p:nvPicPr>
          <p:cNvPr id="18" name="图片 17">
            <a:extLst>
              <a:ext uri="{FF2B5EF4-FFF2-40B4-BE49-F238E27FC236}">
                <a16:creationId xmlns:a16="http://schemas.microsoft.com/office/drawing/2014/main" id="{3267043C-DD33-5946-853C-55C1CD944B79}"/>
              </a:ext>
            </a:extLst>
          </p:cNvPr>
          <p:cNvPicPr>
            <a:picLocks noChangeAspect="1"/>
          </p:cNvPicPr>
          <p:nvPr/>
        </p:nvPicPr>
        <p:blipFill>
          <a:blip r:embed="rId2"/>
          <a:stretch>
            <a:fillRect/>
          </a:stretch>
        </p:blipFill>
        <p:spPr>
          <a:xfrm>
            <a:off x="4467187" y="1058935"/>
            <a:ext cx="3175000" cy="6350000"/>
          </a:xfrm>
          <a:prstGeom prst="rect">
            <a:avLst/>
          </a:prstGeom>
        </p:spPr>
      </p:pic>
      <p:pic>
        <p:nvPicPr>
          <p:cNvPr id="20" name="图片 19">
            <a:extLst>
              <a:ext uri="{FF2B5EF4-FFF2-40B4-BE49-F238E27FC236}">
                <a16:creationId xmlns:a16="http://schemas.microsoft.com/office/drawing/2014/main" id="{015C350A-36F1-444C-81EE-630B7EFF233E}"/>
              </a:ext>
            </a:extLst>
          </p:cNvPr>
          <p:cNvPicPr>
            <a:picLocks noChangeAspect="1"/>
          </p:cNvPicPr>
          <p:nvPr/>
        </p:nvPicPr>
        <p:blipFill>
          <a:blip r:embed="rId3"/>
          <a:stretch>
            <a:fillRect/>
          </a:stretch>
        </p:blipFill>
        <p:spPr>
          <a:xfrm>
            <a:off x="4504258" y="1326609"/>
            <a:ext cx="3175000" cy="6350000"/>
          </a:xfrm>
          <a:prstGeom prst="rect">
            <a:avLst/>
          </a:prstGeom>
        </p:spPr>
      </p:pic>
    </p:spTree>
    <p:extLst>
      <p:ext uri="{BB962C8B-B14F-4D97-AF65-F5344CB8AC3E}">
        <p14:creationId xmlns:p14="http://schemas.microsoft.com/office/powerpoint/2010/main" val="152919825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2000" tmFilter="0, 0; .2, .5; .8, .5; 1, 0"/>
                                        <p:tgtEl>
                                          <p:spTgt spid="4"/>
                                        </p:tgtEl>
                                      </p:cBhvr>
                                    </p:animEffect>
                                    <p:animScale>
                                      <p:cBhvr>
                                        <p:cTn id="7" dur="1000" autoRev="1" fill="hold"/>
                                        <p:tgtEl>
                                          <p:spTgt spid="4"/>
                                        </p:tgtEl>
                                      </p:cBhvr>
                                      <p:by x="105000" y="105000"/>
                                    </p:animScale>
                                  </p:childTnLst>
                                </p:cTn>
                              </p:par>
                              <p:par>
                                <p:cTn id="8" presetID="26" presetClass="emph" presetSubtype="0" repeatCount="indefinite" fill="hold" grpId="0" nodeType="withEffect">
                                  <p:stCondLst>
                                    <p:cond delay="0"/>
                                  </p:stCondLst>
                                  <p:childTnLst>
                                    <p:animEffect transition="out" filter="fade">
                                      <p:cBhvr>
                                        <p:cTn id="9" dur="2000" tmFilter="0, 0; .2, .5; .8, .5; 1, 0"/>
                                        <p:tgtEl>
                                          <p:spTgt spid="5"/>
                                        </p:tgtEl>
                                      </p:cBhvr>
                                    </p:animEffect>
                                    <p:animScale>
                                      <p:cBhvr>
                                        <p:cTn id="10" dur="1000" autoRev="1" fill="hold"/>
                                        <p:tgtEl>
                                          <p:spTgt spid="5"/>
                                        </p:tgtEl>
                                      </p:cBhvr>
                                      <p:by x="105000" y="105000"/>
                                    </p:animScale>
                                  </p:childTnLst>
                                </p:cTn>
                              </p:par>
                              <p:par>
                                <p:cTn id="11" presetID="26" presetClass="emph" presetSubtype="0" repeatCount="indefinite" fill="hold" grpId="0" nodeType="withEffect">
                                  <p:stCondLst>
                                    <p:cond delay="0"/>
                                  </p:stCondLst>
                                  <p:childTnLst>
                                    <p:animEffect transition="out" filter="fade">
                                      <p:cBhvr>
                                        <p:cTn id="12" dur="2000" tmFilter="0, 0; .2, .5; .8, .5; 1, 0"/>
                                        <p:tgtEl>
                                          <p:spTgt spid="6"/>
                                        </p:tgtEl>
                                      </p:cBhvr>
                                    </p:animEffect>
                                    <p:animScale>
                                      <p:cBhvr>
                                        <p:cTn id="13" dur="1000" autoRev="1" fill="hold"/>
                                        <p:tgtEl>
                                          <p:spTgt spid="6"/>
                                        </p:tgtEl>
                                      </p:cBhvr>
                                      <p:by x="105000" y="105000"/>
                                    </p:animScale>
                                  </p:childTnLst>
                                </p:cTn>
                              </p:par>
                              <p:par>
                                <p:cTn id="14" presetID="26" presetClass="emph" presetSubtype="0" repeatCount="indefinite" fill="hold" grpId="0" nodeType="withEffect">
                                  <p:stCondLst>
                                    <p:cond delay="0"/>
                                  </p:stCondLst>
                                  <p:childTnLst>
                                    <p:animEffect transition="out" filter="fade">
                                      <p:cBhvr>
                                        <p:cTn id="15" dur="2000" tmFilter="0, 0; .2, .5; .8, .5; 1, 0"/>
                                        <p:tgtEl>
                                          <p:spTgt spid="7"/>
                                        </p:tgtEl>
                                      </p:cBhvr>
                                    </p:animEffect>
                                    <p:animScale>
                                      <p:cBhvr>
                                        <p:cTn id="16" dur="1000" autoRev="1" fill="hold"/>
                                        <p:tgtEl>
                                          <p:spTgt spid="7"/>
                                        </p:tgtEl>
                                      </p:cBhvr>
                                      <p:by x="105000" y="105000"/>
                                    </p:animScale>
                                  </p:childTnLst>
                                </p:cTn>
                              </p:par>
                              <p:par>
                                <p:cTn id="17" presetID="26" presetClass="emph" presetSubtype="0" repeatCount="indefinite" fill="hold" grpId="0" nodeType="withEffect">
                                  <p:stCondLst>
                                    <p:cond delay="0"/>
                                  </p:stCondLst>
                                  <p:childTnLst>
                                    <p:animEffect transition="out" filter="fade">
                                      <p:cBhvr>
                                        <p:cTn id="18" dur="2000" tmFilter="0, 0; .2, .5; .8, .5; 1, 0"/>
                                        <p:tgtEl>
                                          <p:spTgt spid="12"/>
                                        </p:tgtEl>
                                      </p:cBhvr>
                                    </p:animEffect>
                                    <p:animScale>
                                      <p:cBhvr>
                                        <p:cTn id="19" dur="1000" autoRev="1" fill="hold"/>
                                        <p:tgtEl>
                                          <p:spTgt spid="12"/>
                                        </p:tgtEl>
                                      </p:cBhvr>
                                      <p:by x="105000" y="105000"/>
                                    </p:animScale>
                                  </p:childTnLst>
                                </p:cTn>
                              </p:par>
                              <p:par>
                                <p:cTn id="20" presetID="26" presetClass="emph" presetSubtype="0" repeatCount="indefinite" fill="hold" grpId="0" nodeType="withEffect">
                                  <p:stCondLst>
                                    <p:cond delay="0"/>
                                  </p:stCondLst>
                                  <p:childTnLst>
                                    <p:animEffect transition="out" filter="fade">
                                      <p:cBhvr>
                                        <p:cTn id="21" dur="2000" tmFilter="0, 0; .2, .5; .8, .5; 1, 0"/>
                                        <p:tgtEl>
                                          <p:spTgt spid="14"/>
                                        </p:tgtEl>
                                      </p:cBhvr>
                                    </p:animEffect>
                                    <p:animScale>
                                      <p:cBhvr>
                                        <p:cTn id="22" dur="1000" autoRev="1" fill="hold"/>
                                        <p:tgtEl>
                                          <p:spTgt spid="14"/>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2"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44D909C3-A974-9B41-96FF-17DE9E8582CE}"/>
              </a:ext>
            </a:extLst>
          </p:cNvPr>
          <p:cNvSpPr txBox="1"/>
          <p:nvPr/>
        </p:nvSpPr>
        <p:spPr>
          <a:xfrm>
            <a:off x="1041432" y="1466165"/>
            <a:ext cx="5149304" cy="37619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en-US" sz="1600" dirty="0"/>
              <a:t>采用手势是为了去除多余的按钮，增加画面的沉浸性</a:t>
            </a:r>
          </a:p>
        </p:txBody>
      </p:sp>
      <p:sp>
        <p:nvSpPr>
          <p:cNvPr id="5"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A00A58D9-57D4-E447-96E4-BD360B3291C3}"/>
              </a:ext>
            </a:extLst>
          </p:cNvPr>
          <p:cNvSpPr txBox="1"/>
          <p:nvPr/>
        </p:nvSpPr>
        <p:spPr>
          <a:xfrm>
            <a:off x="1041432" y="2112496"/>
            <a:ext cx="5149304" cy="74667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en-US" sz="1600" dirty="0"/>
              <a:t>关于手势的介绍会在第一次启动</a:t>
            </a:r>
            <a:r>
              <a:rPr lang="en-US" altLang="zh-CN" sz="1600" dirty="0"/>
              <a:t>app</a:t>
            </a:r>
            <a:r>
              <a:rPr lang="zh-CN" altLang="en-US" sz="1600" dirty="0"/>
              <a:t>时弹出</a:t>
            </a:r>
            <a:endParaRPr lang="en-US" altLang="zh-CN" sz="1600" dirty="0"/>
          </a:p>
          <a:p>
            <a:r>
              <a:rPr lang="zh-CN" altLang="en-US" sz="1600" dirty="0"/>
              <a:t>也可以随时在设置中再次查看</a:t>
            </a:r>
          </a:p>
        </p:txBody>
      </p:sp>
      <p:sp>
        <p:nvSpPr>
          <p:cNvPr id="2" name="矩形 1">
            <a:extLst>
              <a:ext uri="{FF2B5EF4-FFF2-40B4-BE49-F238E27FC236}">
                <a16:creationId xmlns:a16="http://schemas.microsoft.com/office/drawing/2014/main" id="{CA134E1C-AE88-1D4A-8F86-65EB855227B0}"/>
              </a:ext>
            </a:extLst>
          </p:cNvPr>
          <p:cNvSpPr/>
          <p:nvPr/>
        </p:nvSpPr>
        <p:spPr>
          <a:xfrm>
            <a:off x="953311" y="457675"/>
            <a:ext cx="836255" cy="646331"/>
          </a:xfrm>
          <a:prstGeom prst="rect">
            <a:avLst/>
          </a:prstGeom>
        </p:spPr>
        <p:txBody>
          <a:bodyPr wrap="none">
            <a:spAutoFit/>
          </a:bodyPr>
          <a:lstStyle/>
          <a:p>
            <a:pPr>
              <a:defRPr sz="3600" spc="0">
                <a:solidFill>
                  <a:srgbClr val="7F7F7F"/>
                </a:solidFill>
                <a:uFill>
                  <a:solidFill>
                    <a:srgbClr val="7F7F7F"/>
                  </a:solidFill>
                </a:uFill>
                <a:latin typeface="Lato Light"/>
                <a:ea typeface="Lato Light"/>
                <a:cs typeface="Lato Light"/>
                <a:sym typeface="Lato Light"/>
              </a:defRPr>
            </a:pPr>
            <a:r>
              <a:rPr lang="en-US" altLang="zh-CN" spc="300" dirty="0"/>
              <a:t>Ps:</a:t>
            </a:r>
          </a:p>
        </p:txBody>
      </p:sp>
      <p:pic>
        <p:nvPicPr>
          <p:cNvPr id="13" name="图片 12">
            <a:extLst>
              <a:ext uri="{FF2B5EF4-FFF2-40B4-BE49-F238E27FC236}">
                <a16:creationId xmlns:a16="http://schemas.microsoft.com/office/drawing/2014/main" id="{6F0841C2-A8D5-DB4B-8DB7-A7BA0EECA970}"/>
              </a:ext>
            </a:extLst>
          </p:cNvPr>
          <p:cNvPicPr>
            <a:picLocks noChangeAspect="1"/>
          </p:cNvPicPr>
          <p:nvPr/>
        </p:nvPicPr>
        <p:blipFill>
          <a:blip r:embed="rId2"/>
          <a:stretch>
            <a:fillRect/>
          </a:stretch>
        </p:blipFill>
        <p:spPr>
          <a:xfrm>
            <a:off x="7890752" y="254000"/>
            <a:ext cx="3175000" cy="6350000"/>
          </a:xfrm>
          <a:prstGeom prst="rect">
            <a:avLst/>
          </a:prstGeom>
        </p:spPr>
      </p:pic>
      <p:pic>
        <p:nvPicPr>
          <p:cNvPr id="11" name="图片 10">
            <a:extLst>
              <a:ext uri="{FF2B5EF4-FFF2-40B4-BE49-F238E27FC236}">
                <a16:creationId xmlns:a16="http://schemas.microsoft.com/office/drawing/2014/main" id="{CF05DFEE-C805-4E4E-A03C-9839E3F7215A}"/>
              </a:ext>
            </a:extLst>
          </p:cNvPr>
          <p:cNvPicPr>
            <a:picLocks noChangeAspect="1"/>
          </p:cNvPicPr>
          <p:nvPr/>
        </p:nvPicPr>
        <p:blipFill>
          <a:blip r:embed="rId3"/>
          <a:stretch>
            <a:fillRect/>
          </a:stretch>
        </p:blipFill>
        <p:spPr>
          <a:xfrm>
            <a:off x="8104627" y="631139"/>
            <a:ext cx="2796677" cy="5669864"/>
          </a:xfrm>
          <a:prstGeom prst="rect">
            <a:avLst/>
          </a:prstGeom>
        </p:spPr>
      </p:pic>
      <p:sp>
        <p:nvSpPr>
          <p:cNvPr id="16" name="圆角右箭头 15">
            <a:extLst>
              <a:ext uri="{FF2B5EF4-FFF2-40B4-BE49-F238E27FC236}">
                <a16:creationId xmlns:a16="http://schemas.microsoft.com/office/drawing/2014/main" id="{82EB83E8-1A52-6847-8F32-2B034403C47B}"/>
              </a:ext>
            </a:extLst>
          </p:cNvPr>
          <p:cNvSpPr/>
          <p:nvPr/>
        </p:nvSpPr>
        <p:spPr>
          <a:xfrm>
            <a:off x="7335641" y="3141705"/>
            <a:ext cx="604538" cy="574589"/>
          </a:xfrm>
          <a:prstGeom prst="bentArrow">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0" name="圆角右箭头 19">
            <a:extLst>
              <a:ext uri="{FF2B5EF4-FFF2-40B4-BE49-F238E27FC236}">
                <a16:creationId xmlns:a16="http://schemas.microsoft.com/office/drawing/2014/main" id="{80E981C1-AE92-6148-B65F-22213B8F035B}"/>
              </a:ext>
            </a:extLst>
          </p:cNvPr>
          <p:cNvSpPr/>
          <p:nvPr/>
        </p:nvSpPr>
        <p:spPr>
          <a:xfrm rot="16200000">
            <a:off x="7277910" y="2104884"/>
            <a:ext cx="604538" cy="574589"/>
          </a:xfrm>
          <a:prstGeom prst="ben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1" name="文本框 20">
            <a:extLst>
              <a:ext uri="{FF2B5EF4-FFF2-40B4-BE49-F238E27FC236}">
                <a16:creationId xmlns:a16="http://schemas.microsoft.com/office/drawing/2014/main" id="{C2CE089B-FF35-344B-A6A6-8398E25F5D27}"/>
              </a:ext>
            </a:extLst>
          </p:cNvPr>
          <p:cNvSpPr txBox="1"/>
          <p:nvPr/>
        </p:nvSpPr>
        <p:spPr>
          <a:xfrm>
            <a:off x="6930736" y="1636139"/>
            <a:ext cx="1173891" cy="369332"/>
          </a:xfrm>
          <a:prstGeom prst="rect">
            <a:avLst/>
          </a:prstGeom>
          <a:noFill/>
          <a:ln>
            <a:noFill/>
          </a:ln>
        </p:spPr>
        <p:txBody>
          <a:bodyPr wrap="square" rtlCol="0">
            <a:spAutoFit/>
          </a:bodyPr>
          <a:lstStyle/>
          <a:p>
            <a:r>
              <a:rPr kumimoji="1" lang="zh-CN" altLang="en-US" dirty="0">
                <a:solidFill>
                  <a:srgbClr val="7030A0"/>
                </a:solidFill>
              </a:rPr>
              <a:t>背景基调</a:t>
            </a:r>
          </a:p>
        </p:txBody>
      </p:sp>
      <p:sp>
        <p:nvSpPr>
          <p:cNvPr id="22" name="文本框 21">
            <a:extLst>
              <a:ext uri="{FF2B5EF4-FFF2-40B4-BE49-F238E27FC236}">
                <a16:creationId xmlns:a16="http://schemas.microsoft.com/office/drawing/2014/main" id="{5C761910-6FCA-1643-AA38-56DB991314C6}"/>
              </a:ext>
            </a:extLst>
          </p:cNvPr>
          <p:cNvSpPr txBox="1"/>
          <p:nvPr/>
        </p:nvSpPr>
        <p:spPr>
          <a:xfrm>
            <a:off x="6848512" y="3880109"/>
            <a:ext cx="1173891" cy="369332"/>
          </a:xfrm>
          <a:prstGeom prst="rect">
            <a:avLst/>
          </a:prstGeom>
          <a:noFill/>
        </p:spPr>
        <p:txBody>
          <a:bodyPr wrap="square" rtlCol="0">
            <a:spAutoFit/>
          </a:bodyPr>
          <a:lstStyle/>
          <a:p>
            <a:r>
              <a:rPr kumimoji="1" lang="zh-CN" altLang="en-US" dirty="0">
                <a:solidFill>
                  <a:schemeClr val="accent5">
                    <a:lumMod val="75000"/>
                  </a:schemeClr>
                </a:solidFill>
              </a:rPr>
              <a:t>视角反选</a:t>
            </a:r>
          </a:p>
        </p:txBody>
      </p:sp>
    </p:spTree>
    <p:extLst>
      <p:ext uri="{BB962C8B-B14F-4D97-AF65-F5344CB8AC3E}">
        <p14:creationId xmlns:p14="http://schemas.microsoft.com/office/powerpoint/2010/main" val="17758190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SPONSIVE LAYOUT">
            <a:extLst>
              <a:ext uri="{FF2B5EF4-FFF2-40B4-BE49-F238E27FC236}">
                <a16:creationId xmlns:a16="http://schemas.microsoft.com/office/drawing/2014/main" id="{EA6B0D75-BD14-C243-8F27-11AC8075E5D8}"/>
              </a:ext>
            </a:extLst>
          </p:cNvPr>
          <p:cNvSpPr txBox="1"/>
          <p:nvPr/>
        </p:nvSpPr>
        <p:spPr>
          <a:xfrm>
            <a:off x="-867358" y="559079"/>
            <a:ext cx="5897998" cy="7078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t>静态观察</a:t>
            </a:r>
            <a:endParaRPr sz="4000" spc="300" dirty="0"/>
          </a:p>
        </p:txBody>
      </p:sp>
      <p:pic>
        <p:nvPicPr>
          <p:cNvPr id="4" name="图片 3">
            <a:extLst>
              <a:ext uri="{FF2B5EF4-FFF2-40B4-BE49-F238E27FC236}">
                <a16:creationId xmlns:a16="http://schemas.microsoft.com/office/drawing/2014/main" id="{9DB63127-9C8D-444A-B5EF-B1460F1C5ADE}"/>
              </a:ext>
            </a:extLst>
          </p:cNvPr>
          <p:cNvPicPr>
            <a:picLocks noChangeAspect="1"/>
          </p:cNvPicPr>
          <p:nvPr/>
        </p:nvPicPr>
        <p:blipFill>
          <a:blip r:embed="rId2"/>
          <a:stretch>
            <a:fillRect/>
          </a:stretch>
        </p:blipFill>
        <p:spPr>
          <a:xfrm>
            <a:off x="7621545" y="714804"/>
            <a:ext cx="2781300" cy="5626100"/>
          </a:xfrm>
          <a:prstGeom prst="rect">
            <a:avLst/>
          </a:prstGeom>
        </p:spPr>
      </p:pic>
      <p:sp>
        <p:nvSpPr>
          <p:cNvPr id="5"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6754E924-65CE-394D-A0AE-6D4A3D3F3445}"/>
              </a:ext>
            </a:extLst>
          </p:cNvPr>
          <p:cNvSpPr txBox="1"/>
          <p:nvPr/>
        </p:nvSpPr>
        <p:spPr>
          <a:xfrm>
            <a:off x="1041432" y="2112496"/>
            <a:ext cx="5149304" cy="148534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en-US" sz="1600" dirty="0"/>
              <a:t>在正常绘制图形时，光线容易发生变化</a:t>
            </a:r>
            <a:endParaRPr lang="en-US" altLang="zh-CN" sz="1600" dirty="0"/>
          </a:p>
          <a:p>
            <a:endParaRPr lang="en-US" altLang="zh-CN" sz="1600" dirty="0"/>
          </a:p>
          <a:p>
            <a:r>
              <a:rPr lang="zh-CN" altLang="en-US" sz="1600" dirty="0"/>
              <a:t>增加锁定按钮，可以保持画面的稳定性</a:t>
            </a:r>
            <a:endParaRPr lang="en-US" altLang="zh-CN" sz="1600" dirty="0"/>
          </a:p>
          <a:p>
            <a:endParaRPr lang="zh-CN" altLang="en-US" sz="1600" dirty="0"/>
          </a:p>
        </p:txBody>
      </p:sp>
      <p:pic>
        <p:nvPicPr>
          <p:cNvPr id="7" name="图片 6">
            <a:extLst>
              <a:ext uri="{FF2B5EF4-FFF2-40B4-BE49-F238E27FC236}">
                <a16:creationId xmlns:a16="http://schemas.microsoft.com/office/drawing/2014/main" id="{A02ED792-55CE-E34C-B24C-5F6835D209DD}"/>
              </a:ext>
            </a:extLst>
          </p:cNvPr>
          <p:cNvPicPr>
            <a:picLocks noChangeAspect="1"/>
          </p:cNvPicPr>
          <p:nvPr/>
        </p:nvPicPr>
        <p:blipFill>
          <a:blip r:embed="rId3">
            <a:alphaModFix amt="20000"/>
          </a:blip>
          <a:stretch>
            <a:fillRect/>
          </a:stretch>
        </p:blipFill>
        <p:spPr>
          <a:xfrm>
            <a:off x="0" y="0"/>
            <a:ext cx="12192000" cy="6858000"/>
          </a:xfrm>
          <a:prstGeom prst="rect">
            <a:avLst/>
          </a:prstGeom>
        </p:spPr>
      </p:pic>
      <p:cxnSp>
        <p:nvCxnSpPr>
          <p:cNvPr id="9" name="直线箭头连接符 8">
            <a:extLst>
              <a:ext uri="{FF2B5EF4-FFF2-40B4-BE49-F238E27FC236}">
                <a16:creationId xmlns:a16="http://schemas.microsoft.com/office/drawing/2014/main" id="{734C4CE5-C03A-4B45-A2B9-52B8D6C28698}"/>
              </a:ext>
            </a:extLst>
          </p:cNvPr>
          <p:cNvCxnSpPr>
            <a:cxnSpLocks/>
          </p:cNvCxnSpPr>
          <p:nvPr/>
        </p:nvCxnSpPr>
        <p:spPr>
          <a:xfrm>
            <a:off x="6697362" y="2681416"/>
            <a:ext cx="2137719" cy="0"/>
          </a:xfrm>
          <a:prstGeom prst="straightConnector1">
            <a:avLst/>
          </a:prstGeom>
          <a:ln w="412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环形箭头 10">
            <a:extLst>
              <a:ext uri="{FF2B5EF4-FFF2-40B4-BE49-F238E27FC236}">
                <a16:creationId xmlns:a16="http://schemas.microsoft.com/office/drawing/2014/main" id="{12FA5A9C-9EAC-254E-B8AE-79443E4CAEC3}"/>
              </a:ext>
            </a:extLst>
          </p:cNvPr>
          <p:cNvSpPr/>
          <p:nvPr/>
        </p:nvSpPr>
        <p:spPr>
          <a:xfrm>
            <a:off x="6096000" y="2384593"/>
            <a:ext cx="378941" cy="470065"/>
          </a:xfrm>
          <a:prstGeom prst="circular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0" name="矩形 9">
            <a:extLst>
              <a:ext uri="{FF2B5EF4-FFF2-40B4-BE49-F238E27FC236}">
                <a16:creationId xmlns:a16="http://schemas.microsoft.com/office/drawing/2014/main" id="{B161CC31-1202-5F4C-8738-F5845B416708}"/>
              </a:ext>
            </a:extLst>
          </p:cNvPr>
          <p:cNvSpPr/>
          <p:nvPr/>
        </p:nvSpPr>
        <p:spPr>
          <a:xfrm>
            <a:off x="6096000" y="2582562"/>
            <a:ext cx="378941" cy="345989"/>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89442058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 name="1.1商品入库"/>
          <p:cNvSpPr txBox="1"/>
          <p:nvPr/>
        </p:nvSpPr>
        <p:spPr>
          <a:xfrm>
            <a:off x="3965038" y="3016515"/>
            <a:ext cx="5819042" cy="824970"/>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6000" b="0" spc="300" dirty="0"/>
              <a:t>运行环境要求</a:t>
            </a:r>
          </a:p>
        </p:txBody>
      </p:sp>
      <p:sp>
        <p:nvSpPr>
          <p:cNvPr id="70" name="CHAPTER 01"/>
          <p:cNvSpPr txBox="1"/>
          <p:nvPr/>
        </p:nvSpPr>
        <p:spPr>
          <a:xfrm>
            <a:off x="4063894" y="2675290"/>
            <a:ext cx="1527662" cy="17312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Scale review</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ma14="http://schemas.microsoft.com/office/mac/drawingml/2011/main" xmlns="" val="1"/>
            </a:ext>
          </a:extLst>
        </p:spPr>
        <p:txBody>
          <a:bodyPr/>
          <a:lstStyle/>
          <a:p>
            <a:r>
              <a:rPr lang="en-US" altLang="zh-CN" dirty="0"/>
              <a:t>3</a:t>
            </a:r>
            <a:endParaRPr dirty="0"/>
          </a:p>
        </p:txBody>
      </p:sp>
      <p:sp>
        <p:nvSpPr>
          <p:cNvPr id="3" name="平行四边形 2">
            <a:extLst>
              <a:ext uri="{FF2B5EF4-FFF2-40B4-BE49-F238E27FC236}">
                <a16:creationId xmlns:a16="http://schemas.microsoft.com/office/drawing/2014/main" id="{00482E9B-A707-5947-984A-1DC1D8546439}"/>
              </a:ext>
            </a:extLst>
          </p:cNvPr>
          <p:cNvSpPr/>
          <p:nvPr/>
        </p:nvSpPr>
        <p:spPr>
          <a:xfrm rot="7916813">
            <a:off x="9340305" y="-3838016"/>
            <a:ext cx="2587288" cy="10471023"/>
          </a:xfrm>
          <a:prstGeom prst="parallelogram">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6863073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BFF"/>
        </a:solid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2E0C729-FD57-4E41-A40C-C01FA5294C6F}"/>
              </a:ext>
            </a:extLst>
          </p:cNvPr>
          <p:cNvPicPr>
            <a:picLocks noChangeAspect="1"/>
          </p:cNvPicPr>
          <p:nvPr/>
        </p:nvPicPr>
        <p:blipFill>
          <a:blip r:embed="rId2"/>
          <a:stretch>
            <a:fillRect/>
          </a:stretch>
        </p:blipFill>
        <p:spPr>
          <a:xfrm>
            <a:off x="39189" y="2063931"/>
            <a:ext cx="6392092" cy="4794069"/>
          </a:xfrm>
          <a:prstGeom prst="rect">
            <a:avLst/>
          </a:prstGeom>
        </p:spPr>
      </p:pic>
      <p:sp>
        <p:nvSpPr>
          <p:cNvPr id="3" name="文本框 2">
            <a:extLst>
              <a:ext uri="{FF2B5EF4-FFF2-40B4-BE49-F238E27FC236}">
                <a16:creationId xmlns:a16="http://schemas.microsoft.com/office/drawing/2014/main" id="{E8B7351A-B8A4-0E4E-81F0-39F05D19BEB7}"/>
              </a:ext>
            </a:extLst>
          </p:cNvPr>
          <p:cNvSpPr txBox="1"/>
          <p:nvPr/>
        </p:nvSpPr>
        <p:spPr>
          <a:xfrm>
            <a:off x="8196219" y="2598003"/>
            <a:ext cx="4598126" cy="830997"/>
          </a:xfrm>
          <a:prstGeom prst="rect">
            <a:avLst/>
          </a:prstGeom>
          <a:noFill/>
        </p:spPr>
        <p:txBody>
          <a:bodyPr wrap="square" rtlCol="0">
            <a:spAutoFit/>
          </a:bodyPr>
          <a:lstStyle/>
          <a:p>
            <a:r>
              <a:rPr kumimoji="1" lang="en-US" altLang="zh-CN" sz="2400" dirty="0"/>
              <a:t>iOS</a:t>
            </a:r>
            <a:r>
              <a:rPr kumimoji="1" lang="zh-CN" altLang="en-US" sz="2400" dirty="0"/>
              <a:t> </a:t>
            </a:r>
            <a:r>
              <a:rPr kumimoji="1" lang="en-US" altLang="zh-CN" sz="2400" dirty="0"/>
              <a:t>12+</a:t>
            </a:r>
          </a:p>
          <a:p>
            <a:r>
              <a:rPr kumimoji="1" lang="en-US" altLang="zh-CN" sz="2400" dirty="0"/>
              <a:t>iPhone6s+</a:t>
            </a:r>
            <a:endParaRPr kumimoji="1" lang="zh-CN" altLang="en-US" sz="2400" dirty="0"/>
          </a:p>
        </p:txBody>
      </p:sp>
    </p:spTree>
    <p:extLst>
      <p:ext uri="{BB962C8B-B14F-4D97-AF65-F5344CB8AC3E}">
        <p14:creationId xmlns:p14="http://schemas.microsoft.com/office/powerpoint/2010/main" val="164438725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3298832" y="3029578"/>
            <a:ext cx="5819042" cy="824970"/>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6000" b="0" spc="300" dirty="0"/>
              <a:t>各类需求分析图</a:t>
            </a:r>
          </a:p>
        </p:txBody>
      </p:sp>
      <p:sp>
        <p:nvSpPr>
          <p:cNvPr id="70" name="CHAPTER 01"/>
          <p:cNvSpPr txBox="1"/>
          <p:nvPr/>
        </p:nvSpPr>
        <p:spPr>
          <a:xfrm>
            <a:off x="3606694" y="2688353"/>
            <a:ext cx="1527662" cy="17312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Scale review</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ma14="http://schemas.microsoft.com/office/mac/drawingml/2011/main" xmlns="" val="1"/>
            </a:ext>
          </a:extLst>
        </p:spPr>
        <p:txBody>
          <a:bodyPr/>
          <a:lstStyle/>
          <a:p>
            <a:r>
              <a:rPr lang="en-US" altLang="zh-CN" dirty="0"/>
              <a:t>3</a:t>
            </a:r>
            <a:endParaRPr dirty="0"/>
          </a:p>
        </p:txBody>
      </p:sp>
      <p:sp>
        <p:nvSpPr>
          <p:cNvPr id="3" name="平行四边形 2">
            <a:extLst>
              <a:ext uri="{FF2B5EF4-FFF2-40B4-BE49-F238E27FC236}">
                <a16:creationId xmlns:a16="http://schemas.microsoft.com/office/drawing/2014/main" id="{00482E9B-A707-5947-984A-1DC1D8546439}"/>
              </a:ext>
            </a:extLst>
          </p:cNvPr>
          <p:cNvSpPr/>
          <p:nvPr/>
        </p:nvSpPr>
        <p:spPr>
          <a:xfrm rot="7916813">
            <a:off x="9340305" y="-3838016"/>
            <a:ext cx="2587288" cy="10471023"/>
          </a:xfrm>
          <a:prstGeom prst="parallelogram">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74119202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448597" y="871797"/>
            <a:ext cx="4071675" cy="627352"/>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系统流程图</a:t>
            </a:r>
          </a:p>
        </p:txBody>
      </p:sp>
      <p:sp>
        <p:nvSpPr>
          <p:cNvPr id="70" name="CHAPTER 01"/>
          <p:cNvSpPr txBox="1"/>
          <p:nvPr/>
        </p:nvSpPr>
        <p:spPr>
          <a:xfrm>
            <a:off x="179129" y="575585"/>
            <a:ext cx="1600513" cy="173125"/>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System</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ma14="http://schemas.microsoft.com/office/mac/drawingml/2011/main" xmlns="" val="1"/>
            </a:ext>
          </a:extLst>
        </p:spPr>
        <p:txBody>
          <a:bodyPr/>
          <a:lstStyle/>
          <a:p>
            <a:r>
              <a:rPr lang="en-US" dirty="0"/>
              <a:t>19</a:t>
            </a:r>
            <a:endParaRPr dirty="0"/>
          </a:p>
        </p:txBody>
      </p:sp>
      <p:sp>
        <p:nvSpPr>
          <p:cNvPr id="21"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F42DEAA0-92B6-7C49-8193-D97E7B651270}"/>
              </a:ext>
            </a:extLst>
          </p:cNvPr>
          <p:cNvSpPr txBox="1"/>
          <p:nvPr/>
        </p:nvSpPr>
        <p:spPr>
          <a:xfrm>
            <a:off x="1169299" y="1716233"/>
            <a:ext cx="2513040" cy="14016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en-US" sz="1200" dirty="0"/>
              <a:t>在进行可行性研究时，需要了解和分析现有的系统，并以概括的形式表达对系统的认识；在进行可行性研究及设计阶段，需要把设想的新系统逻辑模型转变成物理模型</a:t>
            </a:r>
          </a:p>
        </p:txBody>
      </p:sp>
      <p:sp>
        <p:nvSpPr>
          <p:cNvPr id="8" name="平行四边形 7">
            <a:extLst>
              <a:ext uri="{FF2B5EF4-FFF2-40B4-BE49-F238E27FC236}">
                <a16:creationId xmlns:a16="http://schemas.microsoft.com/office/drawing/2014/main" id="{0A862625-127C-BB45-8D24-DF54099D8857}"/>
              </a:ext>
            </a:extLst>
          </p:cNvPr>
          <p:cNvSpPr/>
          <p:nvPr/>
        </p:nvSpPr>
        <p:spPr>
          <a:xfrm rot="8214405">
            <a:off x="334716" y="1365253"/>
            <a:ext cx="2262700" cy="9235245"/>
          </a:xfrm>
          <a:prstGeom prst="parallelogram">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a:extLst>
              <a:ext uri="{FF2B5EF4-FFF2-40B4-BE49-F238E27FC236}">
                <a16:creationId xmlns:a16="http://schemas.microsoft.com/office/drawing/2014/main" id="{28385557-7426-F84D-BE9E-9E0686F8C199}"/>
              </a:ext>
            </a:extLst>
          </p:cNvPr>
          <p:cNvPicPr>
            <a:picLocks noChangeAspect="1"/>
          </p:cNvPicPr>
          <p:nvPr/>
        </p:nvPicPr>
        <p:blipFill>
          <a:blip r:embed="rId2"/>
          <a:stretch>
            <a:fillRect/>
          </a:stretch>
        </p:blipFill>
        <p:spPr>
          <a:xfrm>
            <a:off x="4083330" y="503466"/>
            <a:ext cx="7499825" cy="6012885"/>
          </a:xfrm>
          <a:prstGeom prst="rect">
            <a:avLst/>
          </a:prstGeom>
          <a:effectLst>
            <a:outerShdw blurRad="1270000" dist="50800" dir="5400000" sx="98000" sy="98000" algn="ctr" rotWithShape="0">
              <a:srgbClr val="000000">
                <a:alpha val="65000"/>
              </a:srgbClr>
            </a:outerShdw>
          </a:effectLst>
        </p:spPr>
      </p:pic>
      <p:sp>
        <p:nvSpPr>
          <p:cNvPr id="5" name="矩形 4">
            <a:extLst>
              <a:ext uri="{FF2B5EF4-FFF2-40B4-BE49-F238E27FC236}">
                <a16:creationId xmlns:a16="http://schemas.microsoft.com/office/drawing/2014/main" id="{499806E8-C37E-864D-987B-49D8B8209256}"/>
              </a:ext>
            </a:extLst>
          </p:cNvPr>
          <p:cNvSpPr/>
          <p:nvPr/>
        </p:nvSpPr>
        <p:spPr>
          <a:xfrm>
            <a:off x="4387667" y="748710"/>
            <a:ext cx="1707533" cy="3181219"/>
          </a:xfrm>
          <a:prstGeom prst="rect">
            <a:avLst/>
          </a:prstGeom>
          <a:noFill/>
          <a:ln w="28575" cmpd="sng">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B48D8C88-A0EA-FF4D-9C12-5217F70A9818}"/>
              </a:ext>
            </a:extLst>
          </p:cNvPr>
          <p:cNvSpPr/>
          <p:nvPr/>
        </p:nvSpPr>
        <p:spPr>
          <a:xfrm>
            <a:off x="6583108" y="1223319"/>
            <a:ext cx="1707533" cy="1894580"/>
          </a:xfrm>
          <a:prstGeom prst="rect">
            <a:avLst/>
          </a:prstGeom>
          <a:noFill/>
          <a:ln w="28575" cmpd="sng">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233DE65B-EB96-FD44-AA61-FB6F9745660A}"/>
              </a:ext>
            </a:extLst>
          </p:cNvPr>
          <p:cNvSpPr/>
          <p:nvPr/>
        </p:nvSpPr>
        <p:spPr>
          <a:xfrm>
            <a:off x="9576487" y="1024151"/>
            <a:ext cx="1902940" cy="3181219"/>
          </a:xfrm>
          <a:prstGeom prst="rect">
            <a:avLst/>
          </a:prstGeom>
          <a:noFill/>
          <a:ln w="28575" cmpd="sng">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304290C5-A37F-C44E-97B7-B4013115AD82}"/>
              </a:ext>
            </a:extLst>
          </p:cNvPr>
          <p:cNvSpPr/>
          <p:nvPr/>
        </p:nvSpPr>
        <p:spPr>
          <a:xfrm>
            <a:off x="6691355" y="3258080"/>
            <a:ext cx="1707533" cy="3096454"/>
          </a:xfrm>
          <a:prstGeom prst="rect">
            <a:avLst/>
          </a:prstGeom>
          <a:noFill/>
          <a:ln w="28575" cmpd="sng">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9771419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2" grpId="0" animBg="1"/>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577064" y="1056181"/>
            <a:ext cx="4071675" cy="627352"/>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数据流图</a:t>
            </a:r>
          </a:p>
        </p:txBody>
      </p:sp>
      <p:sp>
        <p:nvSpPr>
          <p:cNvPr id="70" name="CHAPTER 01"/>
          <p:cNvSpPr txBox="1"/>
          <p:nvPr/>
        </p:nvSpPr>
        <p:spPr>
          <a:xfrm>
            <a:off x="577064" y="763703"/>
            <a:ext cx="572273" cy="173061"/>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data</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ma14="http://schemas.microsoft.com/office/mac/drawingml/2011/main" xmlns="" val="1"/>
            </a:ext>
          </a:extLst>
        </p:spPr>
        <p:txBody>
          <a:bodyPr/>
          <a:lstStyle/>
          <a:p>
            <a:r>
              <a:rPr lang="en-US" altLang="zh-CN" dirty="0"/>
              <a:t>21</a:t>
            </a:r>
            <a:endParaRPr dirty="0"/>
          </a:p>
        </p:txBody>
      </p:sp>
      <p:sp>
        <p:nvSpPr>
          <p:cNvPr id="21"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F42DEAA0-92B6-7C49-8193-D97E7B651270}"/>
              </a:ext>
            </a:extLst>
          </p:cNvPr>
          <p:cNvSpPr txBox="1"/>
          <p:nvPr/>
        </p:nvSpPr>
        <p:spPr>
          <a:xfrm>
            <a:off x="1003877" y="1783248"/>
            <a:ext cx="2776241" cy="185942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zh-CN" sz="1100" dirty="0"/>
              <a:t>数据流图描绘数据在软件系统内从输入移动到输出过程中所经受的变换。数据流图是逻辑功能的图形表示</a:t>
            </a:r>
            <a:r>
              <a:rPr lang="zh-CN" altLang="en-US" sz="1100" dirty="0"/>
              <a:t>，</a:t>
            </a:r>
            <a:r>
              <a:rPr lang="zh-CN" altLang="zh-CN" sz="1100" dirty="0"/>
              <a:t>不仅仅描绘数据在软件中流动和被处理的逻辑过程，不懂计算机技术的人也容易理解它，因此是分析员与用户之间的极好的通信工具。</a:t>
            </a:r>
          </a:p>
          <a:p>
            <a:pPr>
              <a:defRPr sz="3600">
                <a:latin typeface="Lato Light"/>
                <a:ea typeface="Lato Light"/>
                <a:cs typeface="Lato Light"/>
                <a:sym typeface="Lato Light"/>
              </a:defRPr>
            </a:pPr>
            <a:endParaRPr lang="en-US" altLang="zh-CN" sz="1400" dirty="0"/>
          </a:p>
        </p:txBody>
      </p:sp>
      <p:sp>
        <p:nvSpPr>
          <p:cNvPr id="15" name="平行四边形 14">
            <a:extLst>
              <a:ext uri="{FF2B5EF4-FFF2-40B4-BE49-F238E27FC236}">
                <a16:creationId xmlns:a16="http://schemas.microsoft.com/office/drawing/2014/main" id="{41E65CFC-99E5-8B4C-BA84-B75A0FB68E0A}"/>
              </a:ext>
            </a:extLst>
          </p:cNvPr>
          <p:cNvSpPr/>
          <p:nvPr/>
        </p:nvSpPr>
        <p:spPr>
          <a:xfrm rot="8214405">
            <a:off x="135424" y="1493477"/>
            <a:ext cx="2262700" cy="9235245"/>
          </a:xfrm>
          <a:prstGeom prst="parallelogram">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a:extLst>
              <a:ext uri="{FF2B5EF4-FFF2-40B4-BE49-F238E27FC236}">
                <a16:creationId xmlns:a16="http://schemas.microsoft.com/office/drawing/2014/main" id="{4FEB00B6-5EF4-8F42-8A01-8E4F12CE066D}"/>
              </a:ext>
            </a:extLst>
          </p:cNvPr>
          <p:cNvPicPr>
            <a:picLocks noChangeAspect="1"/>
          </p:cNvPicPr>
          <p:nvPr/>
        </p:nvPicPr>
        <p:blipFill>
          <a:blip r:embed="rId2"/>
          <a:stretch>
            <a:fillRect/>
          </a:stretch>
        </p:blipFill>
        <p:spPr>
          <a:xfrm>
            <a:off x="4035096" y="936764"/>
            <a:ext cx="7579840" cy="4876951"/>
          </a:xfrm>
          <a:prstGeom prst="rect">
            <a:avLst/>
          </a:prstGeom>
          <a:effectLst>
            <a:outerShdw blurRad="1130300" dist="50800" dir="5400000" sx="97000" sy="97000" algn="ctr" rotWithShape="0">
              <a:srgbClr val="000000">
                <a:alpha val="43137"/>
              </a:srgbClr>
            </a:outerShdw>
          </a:effectLst>
        </p:spPr>
      </p:pic>
    </p:spTree>
    <p:extLst>
      <p:ext uri="{BB962C8B-B14F-4D97-AF65-F5344CB8AC3E}">
        <p14:creationId xmlns:p14="http://schemas.microsoft.com/office/powerpoint/2010/main" val="686308196"/>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471556" y="1053154"/>
            <a:ext cx="4071675" cy="627352"/>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数据字典</a:t>
            </a:r>
          </a:p>
        </p:txBody>
      </p:sp>
      <p:sp>
        <p:nvSpPr>
          <p:cNvPr id="70" name="CHAPTER 01"/>
          <p:cNvSpPr txBox="1"/>
          <p:nvPr/>
        </p:nvSpPr>
        <p:spPr>
          <a:xfrm>
            <a:off x="495002" y="805037"/>
            <a:ext cx="572273" cy="173061"/>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data</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ma14="http://schemas.microsoft.com/office/mac/drawingml/2011/main" xmlns="" val="1"/>
            </a:ext>
          </a:extLst>
        </p:spPr>
        <p:txBody>
          <a:bodyPr/>
          <a:lstStyle/>
          <a:p>
            <a:r>
              <a:rPr lang="en-US" altLang="zh-CN" dirty="0"/>
              <a:t>22</a:t>
            </a:r>
            <a:endParaRPr dirty="0"/>
          </a:p>
        </p:txBody>
      </p:sp>
      <p:sp>
        <p:nvSpPr>
          <p:cNvPr id="21"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F42DEAA0-92B6-7C49-8193-D97E7B651270}"/>
              </a:ext>
            </a:extLst>
          </p:cNvPr>
          <p:cNvSpPr txBox="1"/>
          <p:nvPr/>
        </p:nvSpPr>
        <p:spPr>
          <a:xfrm>
            <a:off x="1067275" y="1830617"/>
            <a:ext cx="4183270" cy="7809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zh-CN" sz="1100" dirty="0"/>
              <a:t>数据字典是关于数据的信息的集合，也就是对数据流图中包含的元素的定义的集合。他的作用是在软件分析和设计的过程中提供关于数据的描述信息。数据字典和数据流图共同构成了系统的逻辑模型 </a:t>
            </a:r>
            <a:endParaRPr lang="en-US" altLang="zh-CN" sz="1100" dirty="0"/>
          </a:p>
        </p:txBody>
      </p:sp>
      <p:sp>
        <p:nvSpPr>
          <p:cNvPr id="7" name="平行四边形 6">
            <a:extLst>
              <a:ext uri="{FF2B5EF4-FFF2-40B4-BE49-F238E27FC236}">
                <a16:creationId xmlns:a16="http://schemas.microsoft.com/office/drawing/2014/main" id="{6AEA0DC8-D7EC-2D48-86F8-6A288C00535D}"/>
              </a:ext>
            </a:extLst>
          </p:cNvPr>
          <p:cNvSpPr/>
          <p:nvPr/>
        </p:nvSpPr>
        <p:spPr>
          <a:xfrm rot="8214405">
            <a:off x="334716" y="730553"/>
            <a:ext cx="2262700" cy="9235245"/>
          </a:xfrm>
          <a:prstGeom prst="parallelogram">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2" name="表格 1">
            <a:extLst>
              <a:ext uri="{FF2B5EF4-FFF2-40B4-BE49-F238E27FC236}">
                <a16:creationId xmlns:a16="http://schemas.microsoft.com/office/drawing/2014/main" id="{CF174C44-1474-9A45-AD51-A96993A4E02F}"/>
              </a:ext>
            </a:extLst>
          </p:cNvPr>
          <p:cNvGraphicFramePr>
            <a:graphicFrameLocks noGrp="1"/>
          </p:cNvGraphicFramePr>
          <p:nvPr>
            <p:extLst>
              <p:ext uri="{D42A27DB-BD31-4B8C-83A1-F6EECF244321}">
                <p14:modId xmlns:p14="http://schemas.microsoft.com/office/powerpoint/2010/main" val="2286494780"/>
              </p:ext>
            </p:extLst>
          </p:nvPr>
        </p:nvGraphicFramePr>
        <p:xfrm>
          <a:off x="6573360" y="1053154"/>
          <a:ext cx="4002947" cy="2094328"/>
        </p:xfrm>
        <a:graphic>
          <a:graphicData uri="http://schemas.openxmlformats.org/drawingml/2006/table">
            <a:tbl>
              <a:tblPr firstRow="1" bandRow="1">
                <a:effectLst>
                  <a:outerShdw sx="1000" sy="1000" algn="ctr" rotWithShape="0">
                    <a:srgbClr val="000000"/>
                  </a:outerShdw>
                </a:effectLst>
                <a:tableStyleId>{5A111915-BE36-4E01-A7E5-04B1672EAD32}</a:tableStyleId>
              </a:tblPr>
              <a:tblGrid>
                <a:gridCol w="927258">
                  <a:extLst>
                    <a:ext uri="{9D8B030D-6E8A-4147-A177-3AD203B41FA5}">
                      <a16:colId xmlns:a16="http://schemas.microsoft.com/office/drawing/2014/main" val="3278620531"/>
                    </a:ext>
                  </a:extLst>
                </a:gridCol>
                <a:gridCol w="3075689">
                  <a:extLst>
                    <a:ext uri="{9D8B030D-6E8A-4147-A177-3AD203B41FA5}">
                      <a16:colId xmlns:a16="http://schemas.microsoft.com/office/drawing/2014/main" val="2304760223"/>
                    </a:ext>
                  </a:extLst>
                </a:gridCol>
              </a:tblGrid>
              <a:tr h="523582">
                <a:tc>
                  <a:txBody>
                    <a:bodyPr/>
                    <a:lstStyle/>
                    <a:p>
                      <a:r>
                        <a:rPr lang="zh-CN" altLang="en-US" dirty="0"/>
                        <a:t>名称</a:t>
                      </a:r>
                    </a:p>
                  </a:txBody>
                  <a:tcPr/>
                </a:tc>
                <a:tc>
                  <a:txBody>
                    <a:bodyPr/>
                    <a:lstStyle/>
                    <a:p>
                      <a:r>
                        <a:rPr lang="zh-CN" altLang="en-US" dirty="0"/>
                        <a:t>图形</a:t>
                      </a:r>
                    </a:p>
                  </a:txBody>
                  <a:tcPr/>
                </a:tc>
                <a:extLst>
                  <a:ext uri="{0D108BD9-81ED-4DB2-BD59-A6C34878D82A}">
                    <a16:rowId xmlns:a16="http://schemas.microsoft.com/office/drawing/2014/main" val="2594874040"/>
                  </a:ext>
                </a:extLst>
              </a:tr>
              <a:tr h="523582">
                <a:tc>
                  <a:txBody>
                    <a:bodyPr/>
                    <a:lstStyle/>
                    <a:p>
                      <a:r>
                        <a:rPr lang="zh-CN" altLang="en-US" dirty="0"/>
                        <a:t>描述</a:t>
                      </a:r>
                    </a:p>
                  </a:txBody>
                  <a:tcPr/>
                </a:tc>
                <a:tc>
                  <a:txBody>
                    <a:bodyPr/>
                    <a:lstStyle/>
                    <a:p>
                      <a:r>
                        <a:rPr lang="en-US" altLang="zh-CN" dirty="0"/>
                        <a:t>3d</a:t>
                      </a:r>
                      <a:r>
                        <a:rPr lang="zh-CN" altLang="en-US" dirty="0"/>
                        <a:t>立体图形</a:t>
                      </a:r>
                    </a:p>
                  </a:txBody>
                  <a:tcPr/>
                </a:tc>
                <a:extLst>
                  <a:ext uri="{0D108BD9-81ED-4DB2-BD59-A6C34878D82A}">
                    <a16:rowId xmlns:a16="http://schemas.microsoft.com/office/drawing/2014/main" val="3094558586"/>
                  </a:ext>
                </a:extLst>
              </a:tr>
              <a:tr h="523582">
                <a:tc>
                  <a:txBody>
                    <a:bodyPr/>
                    <a:lstStyle/>
                    <a:p>
                      <a:r>
                        <a:rPr lang="zh-CN" altLang="en-US" dirty="0"/>
                        <a:t>定义</a:t>
                      </a:r>
                    </a:p>
                  </a:txBody>
                  <a:tcPr/>
                </a:tc>
                <a:tc>
                  <a:txBody>
                    <a:bodyPr/>
                    <a:lstStyle/>
                    <a:p>
                      <a:r>
                        <a:rPr lang="zh-CN" altLang="en-US" dirty="0"/>
                        <a:t>图形</a:t>
                      </a:r>
                      <a:r>
                        <a:rPr lang="en-US" altLang="zh-CN" dirty="0"/>
                        <a:t>=</a:t>
                      </a:r>
                      <a:r>
                        <a:rPr lang="zh-CN" altLang="en-US" dirty="0"/>
                        <a:t>图形</a:t>
                      </a:r>
                      <a:r>
                        <a:rPr lang="en-US" altLang="zh-CN" dirty="0"/>
                        <a:t>id+</a:t>
                      </a:r>
                      <a:r>
                        <a:rPr lang="zh-CN" altLang="en-US" dirty="0"/>
                        <a:t>图形信息</a:t>
                      </a:r>
                      <a:r>
                        <a:rPr lang="en-US" altLang="zh-CN" dirty="0"/>
                        <a:t> </a:t>
                      </a:r>
                      <a:endParaRPr lang="zh-CN" altLang="en-US" dirty="0"/>
                    </a:p>
                  </a:txBody>
                  <a:tcPr/>
                </a:tc>
                <a:extLst>
                  <a:ext uri="{0D108BD9-81ED-4DB2-BD59-A6C34878D82A}">
                    <a16:rowId xmlns:a16="http://schemas.microsoft.com/office/drawing/2014/main" val="2255342655"/>
                  </a:ext>
                </a:extLst>
              </a:tr>
              <a:tr h="523582">
                <a:tc>
                  <a:txBody>
                    <a:bodyPr/>
                    <a:lstStyle/>
                    <a:p>
                      <a:r>
                        <a:rPr lang="zh-CN" altLang="en-US" dirty="0"/>
                        <a:t>输出</a:t>
                      </a:r>
                    </a:p>
                  </a:txBody>
                  <a:tcPr/>
                </a:tc>
                <a:tc>
                  <a:txBody>
                    <a:bodyPr/>
                    <a:lstStyle/>
                    <a:p>
                      <a:r>
                        <a:rPr lang="zh-CN" altLang="en-US" dirty="0"/>
                        <a:t>屏幕</a:t>
                      </a:r>
                    </a:p>
                  </a:txBody>
                  <a:tcPr/>
                </a:tc>
                <a:extLst>
                  <a:ext uri="{0D108BD9-81ED-4DB2-BD59-A6C34878D82A}">
                    <a16:rowId xmlns:a16="http://schemas.microsoft.com/office/drawing/2014/main" val="2559909280"/>
                  </a:ext>
                </a:extLst>
              </a:tr>
            </a:tbl>
          </a:graphicData>
        </a:graphic>
      </p:graphicFrame>
      <p:graphicFrame>
        <p:nvGraphicFramePr>
          <p:cNvPr id="8" name="表格 7">
            <a:extLst>
              <a:ext uri="{FF2B5EF4-FFF2-40B4-BE49-F238E27FC236}">
                <a16:creationId xmlns:a16="http://schemas.microsoft.com/office/drawing/2014/main" id="{9C98BEB5-B7B0-FF4C-9EBB-5DA60772882F}"/>
              </a:ext>
            </a:extLst>
          </p:cNvPr>
          <p:cNvGraphicFramePr>
            <a:graphicFrameLocks noGrp="1"/>
          </p:cNvGraphicFramePr>
          <p:nvPr>
            <p:extLst>
              <p:ext uri="{D42A27DB-BD31-4B8C-83A1-F6EECF244321}">
                <p14:modId xmlns:p14="http://schemas.microsoft.com/office/powerpoint/2010/main" val="1130209129"/>
              </p:ext>
            </p:extLst>
          </p:nvPr>
        </p:nvGraphicFramePr>
        <p:xfrm>
          <a:off x="6624679" y="3429000"/>
          <a:ext cx="4002947" cy="2124225"/>
        </p:xfrm>
        <a:graphic>
          <a:graphicData uri="http://schemas.openxmlformats.org/drawingml/2006/table">
            <a:tbl>
              <a:tblPr firstRow="1" bandRow="1">
                <a:effectLst>
                  <a:outerShdw sx="1000" sy="1000" algn="ctr" rotWithShape="0">
                    <a:srgbClr val="000000"/>
                  </a:outerShdw>
                </a:effectLst>
                <a:tableStyleId>{5A111915-BE36-4E01-A7E5-04B1672EAD32}</a:tableStyleId>
              </a:tblPr>
              <a:tblGrid>
                <a:gridCol w="927258">
                  <a:extLst>
                    <a:ext uri="{9D8B030D-6E8A-4147-A177-3AD203B41FA5}">
                      <a16:colId xmlns:a16="http://schemas.microsoft.com/office/drawing/2014/main" val="3278620531"/>
                    </a:ext>
                  </a:extLst>
                </a:gridCol>
                <a:gridCol w="3075689">
                  <a:extLst>
                    <a:ext uri="{9D8B030D-6E8A-4147-A177-3AD203B41FA5}">
                      <a16:colId xmlns:a16="http://schemas.microsoft.com/office/drawing/2014/main" val="2304760223"/>
                    </a:ext>
                  </a:extLst>
                </a:gridCol>
              </a:tblGrid>
              <a:tr h="553479">
                <a:tc>
                  <a:txBody>
                    <a:bodyPr/>
                    <a:lstStyle/>
                    <a:p>
                      <a:r>
                        <a:rPr lang="zh-CN" altLang="en-US" dirty="0"/>
                        <a:t>名称</a:t>
                      </a:r>
                    </a:p>
                  </a:txBody>
                  <a:tcPr/>
                </a:tc>
                <a:tc>
                  <a:txBody>
                    <a:bodyPr/>
                    <a:lstStyle/>
                    <a:p>
                      <a:r>
                        <a:rPr lang="zh-CN" altLang="en-US" dirty="0"/>
                        <a:t>手势</a:t>
                      </a:r>
                    </a:p>
                  </a:txBody>
                  <a:tcPr/>
                </a:tc>
                <a:extLst>
                  <a:ext uri="{0D108BD9-81ED-4DB2-BD59-A6C34878D82A}">
                    <a16:rowId xmlns:a16="http://schemas.microsoft.com/office/drawing/2014/main" val="2594874040"/>
                  </a:ext>
                </a:extLst>
              </a:tr>
              <a:tr h="523582">
                <a:tc>
                  <a:txBody>
                    <a:bodyPr/>
                    <a:lstStyle/>
                    <a:p>
                      <a:r>
                        <a:rPr lang="zh-CN" altLang="en-US" dirty="0"/>
                        <a:t>描述</a:t>
                      </a:r>
                    </a:p>
                  </a:txBody>
                  <a:tcPr/>
                </a:tc>
                <a:tc>
                  <a:txBody>
                    <a:bodyPr/>
                    <a:lstStyle/>
                    <a:p>
                      <a:r>
                        <a:rPr lang="zh-CN" altLang="en-US" dirty="0"/>
                        <a:t>手指在屏幕上的滑动轨迹</a:t>
                      </a:r>
                    </a:p>
                  </a:txBody>
                  <a:tcPr/>
                </a:tc>
                <a:extLst>
                  <a:ext uri="{0D108BD9-81ED-4DB2-BD59-A6C34878D82A}">
                    <a16:rowId xmlns:a16="http://schemas.microsoft.com/office/drawing/2014/main" val="3094558586"/>
                  </a:ext>
                </a:extLst>
              </a:tr>
              <a:tr h="523582">
                <a:tc>
                  <a:txBody>
                    <a:bodyPr/>
                    <a:lstStyle/>
                    <a:p>
                      <a:r>
                        <a:rPr lang="zh-CN" altLang="en-US" dirty="0"/>
                        <a:t>定义</a:t>
                      </a:r>
                    </a:p>
                  </a:txBody>
                  <a:tcPr/>
                </a:tc>
                <a:tc>
                  <a:txBody>
                    <a:bodyPr/>
                    <a:lstStyle/>
                    <a:p>
                      <a:r>
                        <a:rPr lang="zh-CN" altLang="en-US" dirty="0"/>
                        <a:t>手势</a:t>
                      </a:r>
                      <a:r>
                        <a:rPr lang="en-US" altLang="zh-CN" dirty="0"/>
                        <a:t>=</a:t>
                      </a:r>
                      <a:r>
                        <a:rPr lang="zh-CN" altLang="en-US" dirty="0"/>
                        <a:t>方向</a:t>
                      </a:r>
                      <a:r>
                        <a:rPr lang="en-US" altLang="zh-CN" dirty="0"/>
                        <a:t>+</a:t>
                      </a:r>
                      <a:r>
                        <a:rPr lang="zh-CN" altLang="en-US" dirty="0"/>
                        <a:t>距离</a:t>
                      </a:r>
                    </a:p>
                  </a:txBody>
                  <a:tcPr/>
                </a:tc>
                <a:extLst>
                  <a:ext uri="{0D108BD9-81ED-4DB2-BD59-A6C34878D82A}">
                    <a16:rowId xmlns:a16="http://schemas.microsoft.com/office/drawing/2014/main" val="2255342655"/>
                  </a:ext>
                </a:extLst>
              </a:tr>
              <a:tr h="523582">
                <a:tc>
                  <a:txBody>
                    <a:bodyPr/>
                    <a:lstStyle/>
                    <a:p>
                      <a:r>
                        <a:rPr lang="zh-CN" altLang="en-US" dirty="0"/>
                        <a:t>输出</a:t>
                      </a:r>
                    </a:p>
                  </a:txBody>
                  <a:tcPr/>
                </a:tc>
                <a:tc>
                  <a:txBody>
                    <a:bodyPr/>
                    <a:lstStyle/>
                    <a:p>
                      <a:r>
                        <a:rPr lang="zh-CN" altLang="en-US" dirty="0"/>
                        <a:t>屏幕</a:t>
                      </a:r>
                    </a:p>
                  </a:txBody>
                  <a:tcPr/>
                </a:tc>
                <a:extLst>
                  <a:ext uri="{0D108BD9-81ED-4DB2-BD59-A6C34878D82A}">
                    <a16:rowId xmlns:a16="http://schemas.microsoft.com/office/drawing/2014/main" val="2559909280"/>
                  </a:ext>
                </a:extLst>
              </a:tr>
            </a:tbl>
          </a:graphicData>
        </a:graphic>
      </p:graphicFrame>
    </p:spTree>
    <p:extLst>
      <p:ext uri="{BB962C8B-B14F-4D97-AF65-F5344CB8AC3E}">
        <p14:creationId xmlns:p14="http://schemas.microsoft.com/office/powerpoint/2010/main" val="215612920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471556" y="1053154"/>
            <a:ext cx="4071675" cy="624210"/>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状态转换图</a:t>
            </a:r>
            <a:endParaRPr lang="en-US" altLang="zh-CN" sz="4400" b="0" spc="300" dirty="0"/>
          </a:p>
        </p:txBody>
      </p:sp>
      <p:sp>
        <p:nvSpPr>
          <p:cNvPr id="70" name="CHAPTER 01"/>
          <p:cNvSpPr txBox="1"/>
          <p:nvPr/>
        </p:nvSpPr>
        <p:spPr>
          <a:xfrm>
            <a:off x="495002" y="805037"/>
            <a:ext cx="572273" cy="173061"/>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data</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ma14="http://schemas.microsoft.com/office/mac/drawingml/2011/main" xmlns="" val="1"/>
            </a:ext>
          </a:extLst>
        </p:spPr>
        <p:txBody>
          <a:bodyPr/>
          <a:lstStyle/>
          <a:p>
            <a:r>
              <a:rPr lang="en-US" altLang="zh-CN" dirty="0"/>
              <a:t>22</a:t>
            </a:r>
            <a:endParaRPr dirty="0"/>
          </a:p>
        </p:txBody>
      </p:sp>
      <p:sp>
        <p:nvSpPr>
          <p:cNvPr id="7" name="平行四边形 6">
            <a:extLst>
              <a:ext uri="{FF2B5EF4-FFF2-40B4-BE49-F238E27FC236}">
                <a16:creationId xmlns:a16="http://schemas.microsoft.com/office/drawing/2014/main" id="{6AEA0DC8-D7EC-2D48-86F8-6A288C00535D}"/>
              </a:ext>
            </a:extLst>
          </p:cNvPr>
          <p:cNvSpPr/>
          <p:nvPr/>
        </p:nvSpPr>
        <p:spPr>
          <a:xfrm rot="8214405">
            <a:off x="334716" y="730553"/>
            <a:ext cx="2262700" cy="9235245"/>
          </a:xfrm>
          <a:prstGeom prst="parallelogram">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a:extLst>
              <a:ext uri="{FF2B5EF4-FFF2-40B4-BE49-F238E27FC236}">
                <a16:creationId xmlns:a16="http://schemas.microsoft.com/office/drawing/2014/main" id="{6E11C98E-D37E-C849-AD33-9814AB7F478E}"/>
              </a:ext>
            </a:extLst>
          </p:cNvPr>
          <p:cNvPicPr>
            <a:picLocks noChangeAspect="1"/>
          </p:cNvPicPr>
          <p:nvPr/>
        </p:nvPicPr>
        <p:blipFill>
          <a:blip r:embed="rId2"/>
          <a:stretch>
            <a:fillRect/>
          </a:stretch>
        </p:blipFill>
        <p:spPr>
          <a:xfrm>
            <a:off x="5446930" y="175846"/>
            <a:ext cx="5510620" cy="6506308"/>
          </a:xfrm>
          <a:prstGeom prst="rect">
            <a:avLst/>
          </a:prstGeom>
          <a:effectLst>
            <a:outerShdw blurRad="1219200" dist="50800" dir="5400000" sx="99000" sy="99000" algn="ctr" rotWithShape="0">
              <a:srgbClr val="000000">
                <a:alpha val="10000"/>
              </a:srgbClr>
            </a:outerShdw>
          </a:effectLst>
        </p:spPr>
      </p:pic>
    </p:spTree>
    <p:extLst>
      <p:ext uri="{BB962C8B-B14F-4D97-AF65-F5344CB8AC3E}">
        <p14:creationId xmlns:p14="http://schemas.microsoft.com/office/powerpoint/2010/main" val="184827574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幻灯片编号"/>
          <p:cNvSpPr txBox="1">
            <a:spLocks noGrp="1"/>
          </p:cNvSpPr>
          <p:nvPr>
            <p:ph type="sldNum" sz="quarter" idx="2"/>
          </p:nvPr>
        </p:nvSpPr>
        <p:spPr>
          <a:xfrm>
            <a:off x="11120957" y="348553"/>
            <a:ext cx="224909" cy="23112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2</a:t>
            </a:fld>
            <a:endParaRPr/>
          </a:p>
        </p:txBody>
      </p:sp>
      <p:sp>
        <p:nvSpPr>
          <p:cNvPr id="162" name="WRITE HERE…"/>
          <p:cNvSpPr txBox="1"/>
          <p:nvPr/>
        </p:nvSpPr>
        <p:spPr>
          <a:xfrm>
            <a:off x="6464678" y="714625"/>
            <a:ext cx="5361817" cy="6001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p>
            <a:pPr algn="ctr"/>
            <a:r>
              <a:rPr lang="zh-CN" altLang="en-US" sz="3300" spc="300" dirty="0">
                <a:solidFill>
                  <a:srgbClr val="000000"/>
                </a:solidFill>
                <a:uFill>
                  <a:solidFill>
                    <a:srgbClr val="000000"/>
                  </a:solidFill>
                </a:uFill>
                <a:latin typeface="Montserrat"/>
                <a:ea typeface="Montserrat"/>
                <a:cs typeface="Montserrat"/>
                <a:sym typeface="Montserrat"/>
              </a:rPr>
              <a:t>目录</a:t>
            </a:r>
            <a:endParaRPr sz="3300" spc="300" dirty="0">
              <a:solidFill>
                <a:srgbClr val="000000"/>
              </a:solidFill>
              <a:uFill>
                <a:solidFill>
                  <a:srgbClr val="000000"/>
                </a:solidFill>
              </a:uFill>
              <a:latin typeface="Montserrat"/>
              <a:ea typeface="Montserrat"/>
              <a:cs typeface="Montserrat"/>
              <a:sym typeface="Montserrat"/>
            </a:endParaRPr>
          </a:p>
        </p:txBody>
      </p:sp>
      <p:sp>
        <p:nvSpPr>
          <p:cNvPr id="163" name="WRITE HERE SOMETHING"/>
          <p:cNvSpPr txBox="1"/>
          <p:nvPr/>
        </p:nvSpPr>
        <p:spPr>
          <a:xfrm>
            <a:off x="7578613" y="348553"/>
            <a:ext cx="3133948"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1600" spc="12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sz="800" spc="600" dirty="0"/>
              <a:t>WRITE HERE SOMETHING</a:t>
            </a:r>
          </a:p>
        </p:txBody>
      </p:sp>
      <p:sp>
        <p:nvSpPr>
          <p:cNvPr id="164" name="A company is an association or collection of individuals, whether natural persons, legal persons, or a mixture of both. Company members share a common purpose and unite in order to focus their various talents and organize their collectively available."/>
          <p:cNvSpPr txBox="1"/>
          <p:nvPr/>
        </p:nvSpPr>
        <p:spPr>
          <a:xfrm>
            <a:off x="7008814" y="1884324"/>
            <a:ext cx="4273544" cy="4259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lnSpc>
                <a:spcPct val="150000"/>
              </a:lnSpc>
              <a:defRPr sz="1600" spc="300">
                <a:latin typeface="Montserrat Light"/>
                <a:ea typeface="Montserrat Light"/>
                <a:cs typeface="Montserrat Light"/>
                <a:sym typeface="Montserrat Light"/>
              </a:defRPr>
            </a:lvl1pPr>
          </a:lstStyle>
          <a:p>
            <a:pPr>
              <a:defRPr sz="3600" spc="0">
                <a:latin typeface="Lato Light"/>
                <a:ea typeface="Lato Light"/>
                <a:cs typeface="Lato Light"/>
                <a:sym typeface="Lato Light"/>
              </a:defRPr>
            </a:pPr>
            <a:r>
              <a:rPr lang="en-US" altLang="zh-CN" sz="1400" spc="150" dirty="0"/>
              <a:t>1.</a:t>
            </a:r>
            <a:r>
              <a:rPr lang="zh-CN" altLang="en-US" sz="1400" spc="150" dirty="0"/>
              <a:t>任务概述</a:t>
            </a:r>
            <a:r>
              <a:rPr lang="en-US" altLang="zh-CN" sz="1400" spc="150" dirty="0"/>
              <a:t>-----3</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2.</a:t>
            </a:r>
            <a:r>
              <a:rPr lang="zh-CN" altLang="en-US" sz="1400" spc="150" dirty="0"/>
              <a:t>需求规定</a:t>
            </a:r>
            <a:r>
              <a:rPr lang="en-US" altLang="zh-CN" sz="1400" spc="150" dirty="0"/>
              <a:t>-----7</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3.</a:t>
            </a:r>
            <a:r>
              <a:rPr lang="zh-CN" altLang="en-US" sz="1400" spc="150" dirty="0"/>
              <a:t>运行环境</a:t>
            </a:r>
            <a:r>
              <a:rPr lang="en-US" altLang="zh-CN" sz="1400" spc="150" dirty="0"/>
              <a:t>----13</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4.</a:t>
            </a:r>
            <a:r>
              <a:rPr lang="zh-CN" altLang="en-US" sz="1400" spc="150" dirty="0"/>
              <a:t>分析图</a:t>
            </a:r>
            <a:r>
              <a:rPr lang="en-US" altLang="zh-CN" sz="1400" spc="150" dirty="0"/>
              <a:t>------15</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5.</a:t>
            </a:r>
            <a:r>
              <a:rPr lang="zh-CN" altLang="en-US" sz="1400" spc="150" dirty="0"/>
              <a:t>访谈记录</a:t>
            </a:r>
            <a:r>
              <a:rPr lang="en-US" altLang="zh-CN" sz="1400" spc="150" dirty="0"/>
              <a:t>---19</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6.</a:t>
            </a:r>
            <a:r>
              <a:rPr lang="zh-CN" altLang="en-US" sz="1400" spc="150" dirty="0"/>
              <a:t>绩效评价</a:t>
            </a:r>
            <a:r>
              <a:rPr lang="en-US" altLang="zh-CN" sz="1400" spc="150" dirty="0"/>
              <a:t>---21</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7.</a:t>
            </a:r>
            <a:r>
              <a:rPr lang="zh-CN" altLang="en-US" sz="1400" spc="150" dirty="0"/>
              <a:t>参考资料</a:t>
            </a:r>
            <a:r>
              <a:rPr lang="en-US" altLang="zh-CN" sz="1400" spc="150" dirty="0"/>
              <a:t>---22</a:t>
            </a:r>
          </a:p>
        </p:txBody>
      </p:sp>
      <p:pic>
        <p:nvPicPr>
          <p:cNvPr id="167" name="IMG_8218.jpg" descr="IMG_8218.jpg"/>
          <p:cNvPicPr>
            <a:picLocks noChangeAspect="1"/>
          </p:cNvPicPr>
          <p:nvPr/>
        </p:nvPicPr>
        <p:blipFill>
          <a:blip r:embed="rId2">
            <a:extLst/>
          </a:blip>
          <a:srcRect t="12490" b="12490"/>
          <a:stretch>
            <a:fillRect/>
          </a:stretch>
        </p:blipFill>
        <p:spPr>
          <a:xfrm>
            <a:off x="3176" y="0"/>
            <a:ext cx="6094413" cy="6858000"/>
          </a:xfrm>
          <a:prstGeom prst="rect">
            <a:avLst/>
          </a:prstGeom>
          <a:ln w="12700">
            <a:miter lim="400000"/>
          </a:ln>
        </p:spPr>
      </p:pic>
    </p:spTree>
    <p:extLst>
      <p:ext uri="{BB962C8B-B14F-4D97-AF65-F5344CB8AC3E}">
        <p14:creationId xmlns:p14="http://schemas.microsoft.com/office/powerpoint/2010/main" val="602174671"/>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471556" y="1053154"/>
            <a:ext cx="4071675" cy="624210"/>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US" altLang="zh-CN" sz="4400" b="0" spc="300" dirty="0"/>
              <a:t>E-R</a:t>
            </a:r>
          </a:p>
        </p:txBody>
      </p:sp>
      <p:sp>
        <p:nvSpPr>
          <p:cNvPr id="70" name="CHAPTER 01"/>
          <p:cNvSpPr txBox="1"/>
          <p:nvPr/>
        </p:nvSpPr>
        <p:spPr>
          <a:xfrm>
            <a:off x="495002" y="805037"/>
            <a:ext cx="572273" cy="173061"/>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data</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ma14="http://schemas.microsoft.com/office/mac/drawingml/2011/main" xmlns="" val="1"/>
            </a:ext>
          </a:extLst>
        </p:spPr>
        <p:txBody>
          <a:bodyPr/>
          <a:lstStyle/>
          <a:p>
            <a:r>
              <a:rPr lang="en-US" altLang="zh-CN" dirty="0"/>
              <a:t>22</a:t>
            </a:r>
            <a:endParaRPr dirty="0"/>
          </a:p>
        </p:txBody>
      </p:sp>
      <p:sp>
        <p:nvSpPr>
          <p:cNvPr id="7" name="平行四边形 6">
            <a:extLst>
              <a:ext uri="{FF2B5EF4-FFF2-40B4-BE49-F238E27FC236}">
                <a16:creationId xmlns:a16="http://schemas.microsoft.com/office/drawing/2014/main" id="{6AEA0DC8-D7EC-2D48-86F8-6A288C00535D}"/>
              </a:ext>
            </a:extLst>
          </p:cNvPr>
          <p:cNvSpPr/>
          <p:nvPr/>
        </p:nvSpPr>
        <p:spPr>
          <a:xfrm rot="8214405">
            <a:off x="334716" y="730553"/>
            <a:ext cx="2262700" cy="9235245"/>
          </a:xfrm>
          <a:prstGeom prst="parallelogram">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a:extLst>
              <a:ext uri="{FF2B5EF4-FFF2-40B4-BE49-F238E27FC236}">
                <a16:creationId xmlns:a16="http://schemas.microsoft.com/office/drawing/2014/main" id="{0D7551D8-BA8F-E343-96CD-372B77953951}"/>
              </a:ext>
            </a:extLst>
          </p:cNvPr>
          <p:cNvPicPr>
            <a:picLocks noChangeAspect="1"/>
          </p:cNvPicPr>
          <p:nvPr/>
        </p:nvPicPr>
        <p:blipFill>
          <a:blip r:embed="rId2"/>
          <a:stretch>
            <a:fillRect/>
          </a:stretch>
        </p:blipFill>
        <p:spPr>
          <a:xfrm>
            <a:off x="5823882" y="331222"/>
            <a:ext cx="5218804" cy="6237514"/>
          </a:xfrm>
          <a:prstGeom prst="rect">
            <a:avLst/>
          </a:prstGeom>
          <a:effectLst>
            <a:outerShdw blurRad="50800" dist="50800" dir="5400000" algn="ctr" rotWithShape="0">
              <a:srgbClr val="000000">
                <a:alpha val="9000"/>
              </a:srgbClr>
            </a:outerShdw>
          </a:effectLst>
        </p:spPr>
      </p:pic>
    </p:spTree>
    <p:extLst>
      <p:ext uri="{BB962C8B-B14F-4D97-AF65-F5344CB8AC3E}">
        <p14:creationId xmlns:p14="http://schemas.microsoft.com/office/powerpoint/2010/main" val="826460715"/>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471556" y="1053154"/>
            <a:ext cx="4071675" cy="1169039"/>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US" altLang="zh-CN" sz="4400" b="0" spc="300" dirty="0" err="1"/>
              <a:t>Ipo</a:t>
            </a:r>
            <a:endParaRPr lang="en-US" altLang="zh-CN" sz="4400" b="0" spc="300" dirty="0"/>
          </a:p>
          <a:p>
            <a:pPr>
              <a:defRPr sz="3600" spc="0">
                <a:solidFill>
                  <a:srgbClr val="7F7F7F"/>
                </a:solidFill>
                <a:uFill>
                  <a:solidFill>
                    <a:srgbClr val="7F7F7F"/>
                  </a:solidFill>
                </a:uFill>
                <a:latin typeface="Lato Light"/>
                <a:ea typeface="Lato Light"/>
                <a:cs typeface="Lato Light"/>
                <a:sym typeface="Lato Light"/>
              </a:defRPr>
            </a:pPr>
            <a:endParaRPr lang="en-US" altLang="zh-CN" sz="4400" b="0" spc="300" dirty="0"/>
          </a:p>
        </p:txBody>
      </p:sp>
      <p:sp>
        <p:nvSpPr>
          <p:cNvPr id="70" name="CHAPTER 01"/>
          <p:cNvSpPr txBox="1"/>
          <p:nvPr/>
        </p:nvSpPr>
        <p:spPr>
          <a:xfrm>
            <a:off x="495002" y="805037"/>
            <a:ext cx="572273" cy="173061"/>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data</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ma14="http://schemas.microsoft.com/office/mac/drawingml/2011/main" xmlns="" val="1"/>
            </a:ext>
          </a:extLst>
        </p:spPr>
        <p:txBody>
          <a:bodyPr/>
          <a:lstStyle/>
          <a:p>
            <a:r>
              <a:rPr lang="en-US" altLang="zh-CN" dirty="0"/>
              <a:t>22</a:t>
            </a:r>
            <a:endParaRPr dirty="0"/>
          </a:p>
        </p:txBody>
      </p:sp>
      <p:sp>
        <p:nvSpPr>
          <p:cNvPr id="7" name="平行四边形 6">
            <a:extLst>
              <a:ext uri="{FF2B5EF4-FFF2-40B4-BE49-F238E27FC236}">
                <a16:creationId xmlns:a16="http://schemas.microsoft.com/office/drawing/2014/main" id="{6AEA0DC8-D7EC-2D48-86F8-6A288C00535D}"/>
              </a:ext>
            </a:extLst>
          </p:cNvPr>
          <p:cNvSpPr/>
          <p:nvPr/>
        </p:nvSpPr>
        <p:spPr>
          <a:xfrm rot="8214405">
            <a:off x="334716" y="730553"/>
            <a:ext cx="2262700" cy="9235245"/>
          </a:xfrm>
          <a:prstGeom prst="parallelogram">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1" name="图片 10">
            <a:extLst>
              <a:ext uri="{FF2B5EF4-FFF2-40B4-BE49-F238E27FC236}">
                <a16:creationId xmlns:a16="http://schemas.microsoft.com/office/drawing/2014/main" id="{A5601CCE-FE5E-744C-B2AD-4FF3C63537AA}"/>
              </a:ext>
            </a:extLst>
          </p:cNvPr>
          <p:cNvPicPr>
            <a:picLocks noChangeAspect="1"/>
          </p:cNvPicPr>
          <p:nvPr/>
        </p:nvPicPr>
        <p:blipFill>
          <a:blip r:embed="rId2"/>
          <a:stretch>
            <a:fillRect/>
          </a:stretch>
        </p:blipFill>
        <p:spPr>
          <a:xfrm>
            <a:off x="4684718" y="155121"/>
            <a:ext cx="6604134" cy="6547757"/>
          </a:xfrm>
          <a:prstGeom prst="rect">
            <a:avLst/>
          </a:prstGeom>
          <a:effectLst>
            <a:outerShdw blurRad="1244600" dist="50800" dir="5400000" sx="92000" sy="92000" algn="ctr" rotWithShape="0">
              <a:srgbClr val="000000">
                <a:alpha val="12000"/>
              </a:srgbClr>
            </a:outerShdw>
          </a:effectLst>
        </p:spPr>
      </p:pic>
    </p:spTree>
    <p:extLst>
      <p:ext uri="{BB962C8B-B14F-4D97-AF65-F5344CB8AC3E}">
        <p14:creationId xmlns:p14="http://schemas.microsoft.com/office/powerpoint/2010/main" val="3735760476"/>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4226295" y="3016515"/>
            <a:ext cx="5819042" cy="824970"/>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6000" b="0" spc="300" dirty="0"/>
              <a:t>访谈记录</a:t>
            </a:r>
          </a:p>
        </p:txBody>
      </p:sp>
      <p:sp>
        <p:nvSpPr>
          <p:cNvPr id="70" name="CHAPTER 01"/>
          <p:cNvSpPr txBox="1"/>
          <p:nvPr/>
        </p:nvSpPr>
        <p:spPr>
          <a:xfrm>
            <a:off x="4534157" y="2675290"/>
            <a:ext cx="1527662" cy="17312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Scale review</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ma14="http://schemas.microsoft.com/office/mac/drawingml/2011/main" xmlns="" val="1"/>
            </a:ext>
          </a:extLst>
        </p:spPr>
        <p:txBody>
          <a:bodyPr/>
          <a:lstStyle/>
          <a:p>
            <a:r>
              <a:rPr lang="en-US" altLang="zh-CN" dirty="0"/>
              <a:t>3</a:t>
            </a:r>
            <a:endParaRPr dirty="0"/>
          </a:p>
        </p:txBody>
      </p:sp>
      <p:sp>
        <p:nvSpPr>
          <p:cNvPr id="3" name="平行四边形 2">
            <a:extLst>
              <a:ext uri="{FF2B5EF4-FFF2-40B4-BE49-F238E27FC236}">
                <a16:creationId xmlns:a16="http://schemas.microsoft.com/office/drawing/2014/main" id="{00482E9B-A707-5947-984A-1DC1D8546439}"/>
              </a:ext>
            </a:extLst>
          </p:cNvPr>
          <p:cNvSpPr/>
          <p:nvPr/>
        </p:nvSpPr>
        <p:spPr>
          <a:xfrm rot="7916813">
            <a:off x="9340305" y="-3838016"/>
            <a:ext cx="2587288" cy="10471023"/>
          </a:xfrm>
          <a:prstGeom prst="parallelogram">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664572453"/>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a:extLst>
              <a:ext uri="{FF2B5EF4-FFF2-40B4-BE49-F238E27FC236}">
                <a16:creationId xmlns:a16="http://schemas.microsoft.com/office/drawing/2014/main" id="{4CC46347-98D1-0849-AEAE-A334A3166E37}"/>
              </a:ext>
            </a:extLst>
          </p:cNvPr>
          <p:cNvSpPr/>
          <p:nvPr/>
        </p:nvSpPr>
        <p:spPr>
          <a:xfrm>
            <a:off x="-13063" y="0"/>
            <a:ext cx="12207875" cy="6858000"/>
          </a:xfrm>
          <a:prstGeom prst="rect">
            <a:avLst/>
          </a:prstGeom>
          <a:solidFill>
            <a:srgbClr val="000000">
              <a:alpha val="68000"/>
            </a:srgbClr>
          </a:solidFill>
          <a:ln w="12700">
            <a:miter lim="400000"/>
          </a:ln>
        </p:spPr>
        <p:txBody>
          <a:bodyPr lIns="22860" rIns="22860" anchor="ctr"/>
          <a:lstStyle/>
          <a:p>
            <a:pPr algn="ctr">
              <a:defRPr sz="4800">
                <a:solidFill>
                  <a:srgbClr val="FFFFFF"/>
                </a:solidFill>
                <a:uFill>
                  <a:solidFill>
                    <a:srgbClr val="FFFFFF"/>
                  </a:solidFill>
                </a:uFill>
                <a:latin typeface="Montserrat Light"/>
                <a:ea typeface="Montserrat Light"/>
                <a:cs typeface="Montserrat Light"/>
                <a:sym typeface="Montserrat Light"/>
              </a:defRPr>
            </a:pPr>
            <a:endParaRPr sz="2400"/>
          </a:p>
        </p:txBody>
      </p:sp>
      <p:pic>
        <p:nvPicPr>
          <p:cNvPr id="9" name="图片 8">
            <a:extLst>
              <a:ext uri="{FF2B5EF4-FFF2-40B4-BE49-F238E27FC236}">
                <a16:creationId xmlns:a16="http://schemas.microsoft.com/office/drawing/2014/main" id="{B991E4A8-348C-3F42-BE23-2625783B7823}"/>
              </a:ext>
            </a:extLst>
          </p:cNvPr>
          <p:cNvPicPr>
            <a:picLocks noChangeAspect="1"/>
          </p:cNvPicPr>
          <p:nvPr/>
        </p:nvPicPr>
        <p:blipFill>
          <a:blip r:embed="rId2"/>
          <a:stretch>
            <a:fillRect/>
          </a:stretch>
        </p:blipFill>
        <p:spPr>
          <a:xfrm>
            <a:off x="-165273" y="672403"/>
            <a:ext cx="5003799" cy="6320588"/>
          </a:xfrm>
          <a:prstGeom prst="rect">
            <a:avLst/>
          </a:prstGeom>
        </p:spPr>
      </p:pic>
      <p:sp>
        <p:nvSpPr>
          <p:cNvPr id="7" name="三角形 6">
            <a:extLst>
              <a:ext uri="{FF2B5EF4-FFF2-40B4-BE49-F238E27FC236}">
                <a16:creationId xmlns:a16="http://schemas.microsoft.com/office/drawing/2014/main" id="{89D7A52F-BEC1-4649-981F-EBD173B7A8F6}"/>
              </a:ext>
            </a:extLst>
          </p:cNvPr>
          <p:cNvSpPr/>
          <p:nvPr/>
        </p:nvSpPr>
        <p:spPr>
          <a:xfrm rot="17742352">
            <a:off x="3989834" y="2066775"/>
            <a:ext cx="777490" cy="93317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圆角矩形 5">
            <a:extLst>
              <a:ext uri="{FF2B5EF4-FFF2-40B4-BE49-F238E27FC236}">
                <a16:creationId xmlns:a16="http://schemas.microsoft.com/office/drawing/2014/main" id="{3EABE812-A1B7-7F48-B32C-FC64E4286DA8}"/>
              </a:ext>
            </a:extLst>
          </p:cNvPr>
          <p:cNvSpPr/>
          <p:nvPr/>
        </p:nvSpPr>
        <p:spPr>
          <a:xfrm>
            <a:off x="4494664" y="2190871"/>
            <a:ext cx="4659064" cy="230832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WHAT ARE OUR COMMON SERVICES">
            <a:extLst>
              <a:ext uri="{FF2B5EF4-FFF2-40B4-BE49-F238E27FC236}">
                <a16:creationId xmlns:a16="http://schemas.microsoft.com/office/drawing/2014/main" id="{9614624E-FE25-0F4F-B1FD-AC218045386A}"/>
              </a:ext>
            </a:extLst>
          </p:cNvPr>
          <p:cNvSpPr txBox="1"/>
          <p:nvPr/>
        </p:nvSpPr>
        <p:spPr>
          <a:xfrm>
            <a:off x="7353476" y="466148"/>
            <a:ext cx="4980753" cy="7078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6600" spc="600">
                <a:solidFill>
                  <a:srgbClr val="FFFFFF"/>
                </a:solidFill>
                <a:uFill>
                  <a:solidFill>
                    <a:srgbClr val="FFFFFF"/>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solidFill>
                  <a:schemeClr val="bg1"/>
                </a:solidFill>
              </a:rPr>
              <a:t>用户代表</a:t>
            </a:r>
            <a:endParaRPr sz="4000" spc="300" dirty="0">
              <a:solidFill>
                <a:schemeClr val="bg1"/>
              </a:solidFill>
            </a:endParaRPr>
          </a:p>
        </p:txBody>
      </p:sp>
      <p:sp>
        <p:nvSpPr>
          <p:cNvPr id="12" name="文本框 11">
            <a:extLst>
              <a:ext uri="{FF2B5EF4-FFF2-40B4-BE49-F238E27FC236}">
                <a16:creationId xmlns:a16="http://schemas.microsoft.com/office/drawing/2014/main" id="{3893874C-995F-C144-90EA-501B8CC74545}"/>
              </a:ext>
            </a:extLst>
          </p:cNvPr>
          <p:cNvSpPr txBox="1"/>
          <p:nvPr/>
        </p:nvSpPr>
        <p:spPr>
          <a:xfrm>
            <a:off x="4733786" y="2436824"/>
            <a:ext cx="4419942" cy="2308324"/>
          </a:xfrm>
          <a:prstGeom prst="rect">
            <a:avLst/>
          </a:prstGeom>
          <a:noFill/>
        </p:spPr>
        <p:txBody>
          <a:bodyPr wrap="square" rtlCol="0">
            <a:spAutoFit/>
          </a:bodyPr>
          <a:lstStyle/>
          <a:p>
            <a:r>
              <a:rPr kumimoji="1" lang="zh-CN" altLang="en-US" dirty="0"/>
              <a:t>产品概念设计老师：</a:t>
            </a:r>
            <a:endParaRPr kumimoji="1" lang="en-US" altLang="zh-CN" dirty="0"/>
          </a:p>
          <a:p>
            <a:br>
              <a:rPr kumimoji="1" lang="en-US" altLang="zh-CN" dirty="0"/>
            </a:br>
            <a:r>
              <a:rPr kumimoji="1" lang="zh-CN" altLang="en-US" sz="1400" dirty="0"/>
              <a:t>       听上去还可以，但是具体得看实际呈现的效果是怎么样，如果可以准确表达，确实挺方便的，可以帮助一些空间想象能力不足的同学</a:t>
            </a:r>
            <a:r>
              <a:rPr kumimoji="1" lang="zh-CN" altLang="en-US" sz="1600" dirty="0"/>
              <a:t>。</a:t>
            </a:r>
            <a:endParaRPr kumimoji="1" lang="en-US" altLang="zh-CN" sz="1600" dirty="0"/>
          </a:p>
          <a:p>
            <a:r>
              <a:rPr kumimoji="1" lang="zh-CN" altLang="en-US" sz="1600" dirty="0"/>
              <a:t>      </a:t>
            </a:r>
            <a:r>
              <a:rPr kumimoji="1" lang="zh-CN" altLang="en-US" sz="1400" dirty="0"/>
              <a:t>如果要进入到教学中需要增加一些教学用的案例。案例可以动态地体现透视辅助线的变化。</a:t>
            </a:r>
            <a:endParaRPr kumimoji="1" lang="en-US" altLang="zh-CN" sz="1400" dirty="0"/>
          </a:p>
          <a:p>
            <a:endParaRPr kumimoji="1" lang="en-US" altLang="zh-CN" sz="1600" dirty="0"/>
          </a:p>
          <a:p>
            <a:endParaRPr kumimoji="1" lang="en-US" altLang="zh-CN" sz="1600" dirty="0"/>
          </a:p>
        </p:txBody>
      </p:sp>
    </p:spTree>
    <p:extLst>
      <p:ext uri="{BB962C8B-B14F-4D97-AF65-F5344CB8AC3E}">
        <p14:creationId xmlns:p14="http://schemas.microsoft.com/office/powerpoint/2010/main" val="2424332991"/>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PACES collection">
            <a:hlinkClick r:id="" action="ppaction://media"/>
            <a:extLst>
              <a:ext uri="{FF2B5EF4-FFF2-40B4-BE49-F238E27FC236}">
                <a16:creationId xmlns:a16="http://schemas.microsoft.com/office/drawing/2014/main" id="{D9477375-8B41-0A4F-B9CC-B9DF96B89BB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763" y="3175"/>
            <a:ext cx="12192000" cy="6858000"/>
          </a:xfrm>
          <a:prstGeom prst="rect">
            <a:avLst/>
          </a:prstGeom>
        </p:spPr>
      </p:pic>
    </p:spTree>
    <p:extLst>
      <p:ext uri="{BB962C8B-B14F-4D97-AF65-F5344CB8AC3E}">
        <p14:creationId xmlns:p14="http://schemas.microsoft.com/office/powerpoint/2010/main" val="47523431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99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1商品入库">
            <a:extLst>
              <a:ext uri="{FF2B5EF4-FFF2-40B4-BE49-F238E27FC236}">
                <a16:creationId xmlns:a16="http://schemas.microsoft.com/office/drawing/2014/main" id="{A207C905-ED69-8F46-B974-AE187A759EC3}"/>
              </a:ext>
            </a:extLst>
          </p:cNvPr>
          <p:cNvSpPr txBox="1"/>
          <p:nvPr/>
        </p:nvSpPr>
        <p:spPr>
          <a:xfrm>
            <a:off x="4915292" y="1052637"/>
            <a:ext cx="4071675" cy="624210"/>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会议记录</a:t>
            </a:r>
            <a:endParaRPr lang="en-US" altLang="zh-CN" sz="4400" b="0" spc="300" dirty="0"/>
          </a:p>
        </p:txBody>
      </p:sp>
      <p:pic>
        <p:nvPicPr>
          <p:cNvPr id="12" name="图片 11">
            <a:extLst>
              <a:ext uri="{FF2B5EF4-FFF2-40B4-BE49-F238E27FC236}">
                <a16:creationId xmlns:a16="http://schemas.microsoft.com/office/drawing/2014/main" id="{A5F348EF-1C7B-BE49-B1B4-12BD76FF523A}"/>
              </a:ext>
            </a:extLst>
          </p:cNvPr>
          <p:cNvPicPr>
            <a:picLocks noChangeAspect="1"/>
          </p:cNvPicPr>
          <p:nvPr/>
        </p:nvPicPr>
        <p:blipFill>
          <a:blip r:embed="rId3"/>
          <a:stretch>
            <a:fillRect/>
          </a:stretch>
        </p:blipFill>
        <p:spPr>
          <a:xfrm>
            <a:off x="22791" y="2606699"/>
            <a:ext cx="12192000" cy="6793505"/>
          </a:xfrm>
          <a:prstGeom prst="rect">
            <a:avLst/>
          </a:prstGeom>
        </p:spPr>
      </p:pic>
      <p:pic>
        <p:nvPicPr>
          <p:cNvPr id="13" name="图片 12">
            <a:extLst>
              <a:ext uri="{FF2B5EF4-FFF2-40B4-BE49-F238E27FC236}">
                <a16:creationId xmlns:a16="http://schemas.microsoft.com/office/drawing/2014/main" id="{6E79A10D-3CC4-0F4A-B441-8F26FFAC9E0C}"/>
              </a:ext>
            </a:extLst>
          </p:cNvPr>
          <p:cNvPicPr>
            <a:picLocks noChangeAspect="1"/>
          </p:cNvPicPr>
          <p:nvPr/>
        </p:nvPicPr>
        <p:blipFill>
          <a:blip r:embed="rId3"/>
          <a:stretch>
            <a:fillRect/>
          </a:stretch>
        </p:blipFill>
        <p:spPr>
          <a:xfrm>
            <a:off x="0" y="1516453"/>
            <a:ext cx="12192000" cy="6793505"/>
          </a:xfrm>
          <a:prstGeom prst="rect">
            <a:avLst/>
          </a:prstGeom>
        </p:spPr>
      </p:pic>
      <p:pic>
        <p:nvPicPr>
          <p:cNvPr id="14" name="图片 13">
            <a:extLst>
              <a:ext uri="{FF2B5EF4-FFF2-40B4-BE49-F238E27FC236}">
                <a16:creationId xmlns:a16="http://schemas.microsoft.com/office/drawing/2014/main" id="{728EA2D4-E781-9844-AD1D-7DFEBDC047FD}"/>
              </a:ext>
            </a:extLst>
          </p:cNvPr>
          <p:cNvPicPr>
            <a:picLocks noChangeAspect="1"/>
          </p:cNvPicPr>
          <p:nvPr/>
        </p:nvPicPr>
        <p:blipFill>
          <a:blip r:embed="rId3"/>
          <a:stretch>
            <a:fillRect/>
          </a:stretch>
        </p:blipFill>
        <p:spPr>
          <a:xfrm>
            <a:off x="-22791" y="555160"/>
            <a:ext cx="12192000" cy="6793505"/>
          </a:xfrm>
          <a:prstGeom prst="rect">
            <a:avLst/>
          </a:prstGeom>
        </p:spPr>
      </p:pic>
    </p:spTree>
    <p:extLst>
      <p:ext uri="{BB962C8B-B14F-4D97-AF65-F5344CB8AC3E}">
        <p14:creationId xmlns:p14="http://schemas.microsoft.com/office/powerpoint/2010/main" val="195078388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幻灯片编号"/>
          <p:cNvSpPr txBox="1">
            <a:spLocks noGrp="1"/>
          </p:cNvSpPr>
          <p:nvPr>
            <p:ph type="sldNum" sz="quarter" idx="2"/>
          </p:nvPr>
        </p:nvSpPr>
        <p:spPr>
          <a:xfrm>
            <a:off x="11006571" y="464934"/>
            <a:ext cx="621137" cy="23006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r>
              <a:rPr lang="en-US" altLang="zh-CN" dirty="0"/>
              <a:t>31</a:t>
            </a:r>
            <a:endParaRPr dirty="0"/>
          </a:p>
        </p:txBody>
      </p:sp>
      <p:sp>
        <p:nvSpPr>
          <p:cNvPr id="597" name="TRUSTED BY"/>
          <p:cNvSpPr txBox="1"/>
          <p:nvPr/>
        </p:nvSpPr>
        <p:spPr>
          <a:xfrm>
            <a:off x="3416679" y="695003"/>
            <a:ext cx="5361817" cy="6001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3300" spc="300" dirty="0"/>
              <a:t>绩效评价</a:t>
            </a:r>
            <a:endParaRPr sz="3300" spc="300" dirty="0"/>
          </a:p>
        </p:txBody>
      </p:sp>
      <p:sp>
        <p:nvSpPr>
          <p:cNvPr id="598" name="YOU CAN WRITE HERE"/>
          <p:cNvSpPr txBox="1"/>
          <p:nvPr/>
        </p:nvSpPr>
        <p:spPr>
          <a:xfrm>
            <a:off x="4530613" y="464934"/>
            <a:ext cx="3133948"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1600" spc="12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en-US" sz="800" spc="600" dirty="0"/>
              <a:t>Team member</a:t>
            </a:r>
            <a:endParaRPr sz="800" spc="600" dirty="0"/>
          </a:p>
        </p:txBody>
      </p:sp>
      <p:sp>
        <p:nvSpPr>
          <p:cNvPr id="599" name="A company is an association or collection of individuals, whether natural persons, legal persons, or a mixture of both. Company members share a common purpose and unite in order to focus."/>
          <p:cNvSpPr txBox="1"/>
          <p:nvPr/>
        </p:nvSpPr>
        <p:spPr>
          <a:xfrm>
            <a:off x="2452051" y="1309793"/>
            <a:ext cx="7329172" cy="4863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lnSpc>
                <a:spcPct val="150000"/>
              </a:lnSpc>
              <a:defRPr sz="1800" spc="300">
                <a:latin typeface="Montserrat Light"/>
                <a:ea typeface="Montserrat Light"/>
                <a:cs typeface="Montserrat Light"/>
                <a:sym typeface="Montserrat Light"/>
              </a:defRPr>
            </a:lvl1pPr>
          </a:lstStyle>
          <a:p>
            <a:pPr>
              <a:defRPr sz="3600" spc="0">
                <a:latin typeface="Lato Light"/>
                <a:ea typeface="Lato Light"/>
                <a:cs typeface="Lato Light"/>
                <a:sym typeface="Lato Light"/>
              </a:defRPr>
            </a:pPr>
            <a:r>
              <a:rPr sz="900" spc="150" dirty="0"/>
              <a:t>A </a:t>
            </a:r>
            <a:r>
              <a:rPr lang="en-US" altLang="zh-CN" sz="900" spc="150" dirty="0"/>
              <a:t>team</a:t>
            </a:r>
            <a:r>
              <a:rPr sz="900" spc="150" dirty="0"/>
              <a:t> is an association or collection of individuals, whether natural persons, legal persons, or a mixture of both. Company members share a common purpose and unite in order to focus.</a:t>
            </a:r>
          </a:p>
        </p:txBody>
      </p:sp>
      <p:sp>
        <p:nvSpPr>
          <p:cNvPr id="600" name="“"/>
          <p:cNvSpPr txBox="1"/>
          <p:nvPr/>
        </p:nvSpPr>
        <p:spPr>
          <a:xfrm>
            <a:off x="1840248" y="1918658"/>
            <a:ext cx="1411935" cy="19312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239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sz="11950" spc="300" dirty="0"/>
              <a:t>“</a:t>
            </a:r>
          </a:p>
        </p:txBody>
      </p:sp>
      <p:sp>
        <p:nvSpPr>
          <p:cNvPr id="601" name="“"/>
          <p:cNvSpPr txBox="1"/>
          <p:nvPr/>
        </p:nvSpPr>
        <p:spPr>
          <a:xfrm>
            <a:off x="5426786" y="1918658"/>
            <a:ext cx="1411935" cy="19312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239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sz="11950" spc="300" dirty="0"/>
              <a:t>“</a:t>
            </a:r>
          </a:p>
        </p:txBody>
      </p:sp>
      <p:sp>
        <p:nvSpPr>
          <p:cNvPr id="602" name="“"/>
          <p:cNvSpPr txBox="1"/>
          <p:nvPr/>
        </p:nvSpPr>
        <p:spPr>
          <a:xfrm>
            <a:off x="9158801" y="1933586"/>
            <a:ext cx="1411935" cy="19312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239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sz="11950" spc="300" dirty="0"/>
              <a:t>“</a:t>
            </a:r>
          </a:p>
        </p:txBody>
      </p:sp>
      <p:sp>
        <p:nvSpPr>
          <p:cNvPr id="603" name="A company is an association or collection of individuals, whether natural persons, legal persons, or a mixture of both. Company"/>
          <p:cNvSpPr txBox="1"/>
          <p:nvPr/>
        </p:nvSpPr>
        <p:spPr>
          <a:xfrm>
            <a:off x="1274310" y="3286486"/>
            <a:ext cx="2574549" cy="10156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2800">
                <a:latin typeface="Montserrat"/>
                <a:ea typeface="Montserrat"/>
                <a:cs typeface="Montserrat"/>
                <a:sym typeface="Montserrat"/>
              </a:defRPr>
            </a:lvl1pPr>
          </a:lstStyle>
          <a:p>
            <a:pPr>
              <a:defRPr sz="3600">
                <a:latin typeface="Lato Light"/>
                <a:ea typeface="Lato Light"/>
                <a:cs typeface="Lato Light"/>
                <a:sym typeface="Lato Light"/>
              </a:defRPr>
            </a:pPr>
            <a:r>
              <a:rPr lang="en-US" sz="2000" dirty="0" err="1"/>
              <a:t>PPt</a:t>
            </a:r>
            <a:r>
              <a:rPr lang="zh-CN" altLang="en-US" sz="2000" dirty="0"/>
              <a:t>制作</a:t>
            </a:r>
            <a:endParaRPr lang="en-US" altLang="zh-CN" sz="2000" dirty="0"/>
          </a:p>
          <a:p>
            <a:pPr>
              <a:defRPr sz="3600">
                <a:latin typeface="Lato Light"/>
                <a:ea typeface="Lato Light"/>
                <a:cs typeface="Lato Light"/>
                <a:sym typeface="Lato Light"/>
              </a:defRPr>
            </a:pPr>
            <a:endParaRPr lang="en-US" altLang="zh-CN" sz="2000" dirty="0"/>
          </a:p>
          <a:p>
            <a:pPr>
              <a:defRPr sz="3600">
                <a:latin typeface="Lato Light"/>
                <a:ea typeface="Lato Light"/>
                <a:cs typeface="Lato Light"/>
                <a:sym typeface="Lato Light"/>
              </a:defRPr>
            </a:pPr>
            <a:r>
              <a:rPr lang="zh-CN" altLang="en-US" sz="2000" dirty="0"/>
              <a:t>    </a:t>
            </a:r>
            <a:r>
              <a:rPr lang="en-US" altLang="zh-CN" sz="2000" dirty="0"/>
              <a:t>87</a:t>
            </a:r>
            <a:r>
              <a:rPr lang="zh-CN" altLang="en-US" sz="2000" dirty="0"/>
              <a:t>（</a:t>
            </a:r>
            <a:r>
              <a:rPr lang="en-US" altLang="zh-CN" sz="2000" dirty="0"/>
              <a:t>100</a:t>
            </a:r>
            <a:r>
              <a:rPr lang="zh-CN" altLang="en-US" sz="2000" dirty="0"/>
              <a:t>）</a:t>
            </a:r>
            <a:endParaRPr lang="en-US" altLang="zh-CN" sz="2000" dirty="0"/>
          </a:p>
        </p:txBody>
      </p:sp>
      <p:sp>
        <p:nvSpPr>
          <p:cNvPr id="604" name="STEVE JOBS…"/>
          <p:cNvSpPr txBox="1"/>
          <p:nvPr/>
        </p:nvSpPr>
        <p:spPr>
          <a:xfrm>
            <a:off x="1992516" y="4892962"/>
            <a:ext cx="1138135" cy="8946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rIns="22860">
            <a:spAutoFit/>
          </a:bodyPr>
          <a:lstStyle/>
          <a:p>
            <a:pPr algn="ctr">
              <a:lnSpc>
                <a:spcPct val="150000"/>
              </a:lnSpc>
            </a:pPr>
            <a:r>
              <a:rPr lang="zh-CN" altLang="en-US" sz="2400" b="1" spc="300" dirty="0">
                <a:solidFill>
                  <a:srgbClr val="000000"/>
                </a:solidFill>
                <a:uFill>
                  <a:solidFill>
                    <a:srgbClr val="000000"/>
                  </a:solidFill>
                </a:uFill>
                <a:latin typeface="Montserrat Semi"/>
                <a:ea typeface="Montserrat Semi"/>
                <a:cs typeface="Montserrat Semi"/>
                <a:sym typeface="Montserrat Semi"/>
              </a:rPr>
              <a:t>许滨麟</a:t>
            </a:r>
            <a:endParaRPr sz="2400" b="1" spc="300" dirty="0">
              <a:solidFill>
                <a:srgbClr val="000000"/>
              </a:solidFill>
              <a:uFill>
                <a:solidFill>
                  <a:srgbClr val="000000"/>
                </a:solidFill>
              </a:uFill>
              <a:latin typeface="Montserrat Semi"/>
              <a:ea typeface="Montserrat Semi"/>
              <a:cs typeface="Montserrat Semi"/>
              <a:sym typeface="Montserrat Semi"/>
            </a:endParaRPr>
          </a:p>
          <a:p>
            <a:pPr algn="ctr">
              <a:lnSpc>
                <a:spcPct val="150000"/>
              </a:lnSpc>
            </a:pPr>
            <a:r>
              <a:rPr lang="en-US" altLang="zh-CN" sz="1200" spc="300" dirty="0">
                <a:latin typeface="Montserrat Light"/>
                <a:ea typeface="Montserrat Light"/>
                <a:cs typeface="Montserrat Light"/>
                <a:sym typeface="Montserrat Light"/>
              </a:rPr>
              <a:t>G18</a:t>
            </a:r>
            <a:r>
              <a:rPr lang="zh-CN" altLang="en-US" sz="1200" spc="300" dirty="0">
                <a:latin typeface="Montserrat Light"/>
                <a:ea typeface="Montserrat Light"/>
                <a:cs typeface="Montserrat Light"/>
                <a:sym typeface="Montserrat Light"/>
              </a:rPr>
              <a:t>组长</a:t>
            </a:r>
            <a:endParaRPr sz="1200" spc="300" dirty="0">
              <a:latin typeface="Montserrat Light"/>
              <a:ea typeface="Montserrat Light"/>
              <a:cs typeface="Montserrat Light"/>
              <a:sym typeface="Montserrat Light"/>
            </a:endParaRPr>
          </a:p>
        </p:txBody>
      </p:sp>
      <p:sp>
        <p:nvSpPr>
          <p:cNvPr id="605" name="A company is an association or collection of individuals, whether natural persons, legal persons, or a mixture of both. Company"/>
          <p:cNvSpPr txBox="1"/>
          <p:nvPr/>
        </p:nvSpPr>
        <p:spPr>
          <a:xfrm>
            <a:off x="8577492" y="3286485"/>
            <a:ext cx="2574549" cy="10156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2800">
                <a:latin typeface="Montserrat"/>
                <a:ea typeface="Montserrat"/>
                <a:cs typeface="Montserrat"/>
                <a:sym typeface="Montserrat"/>
              </a:defRPr>
            </a:lvl1pPr>
          </a:lstStyle>
          <a:p>
            <a:pPr>
              <a:defRPr sz="3600">
                <a:latin typeface="Lato Light"/>
                <a:ea typeface="Lato Light"/>
                <a:cs typeface="Lato Light"/>
                <a:sym typeface="Lato Light"/>
              </a:defRPr>
            </a:pPr>
            <a:r>
              <a:rPr lang="zh-CN" altLang="en-US" sz="2000" dirty="0"/>
              <a:t>需求分析</a:t>
            </a:r>
            <a:endParaRPr lang="en-US" altLang="zh-CN" sz="2000" dirty="0"/>
          </a:p>
          <a:p>
            <a:pPr>
              <a:defRPr sz="3600">
                <a:latin typeface="Lato Light"/>
                <a:ea typeface="Lato Light"/>
                <a:cs typeface="Lato Light"/>
                <a:sym typeface="Lato Light"/>
              </a:defRPr>
            </a:pPr>
            <a:endParaRPr lang="en-US" altLang="zh-CN" sz="2000" dirty="0"/>
          </a:p>
          <a:p>
            <a:pPr>
              <a:defRPr sz="3600">
                <a:latin typeface="Lato Light"/>
                <a:ea typeface="Lato Light"/>
                <a:cs typeface="Lato Light"/>
                <a:sym typeface="Lato Light"/>
              </a:defRPr>
            </a:pPr>
            <a:r>
              <a:rPr lang="zh-CN" altLang="en-US" sz="2000" dirty="0"/>
              <a:t>   </a:t>
            </a:r>
            <a:r>
              <a:rPr lang="en-US" altLang="zh-CN" sz="2000" dirty="0"/>
              <a:t>84</a:t>
            </a:r>
            <a:r>
              <a:rPr lang="zh-CN" altLang="en-US" sz="2000" dirty="0"/>
              <a:t>（</a:t>
            </a:r>
            <a:r>
              <a:rPr lang="en-US" altLang="zh-CN" sz="2000" dirty="0"/>
              <a:t>100</a:t>
            </a:r>
            <a:r>
              <a:rPr lang="zh-CN" altLang="en-US" sz="2000" dirty="0"/>
              <a:t>）</a:t>
            </a:r>
            <a:endParaRPr lang="en-US" altLang="zh-CN" sz="2000" dirty="0"/>
          </a:p>
        </p:txBody>
      </p:sp>
      <p:sp>
        <p:nvSpPr>
          <p:cNvPr id="606" name="STEVE JOBS…"/>
          <p:cNvSpPr txBox="1"/>
          <p:nvPr/>
        </p:nvSpPr>
        <p:spPr>
          <a:xfrm>
            <a:off x="5728653" y="4860824"/>
            <a:ext cx="969045" cy="8938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rIns="22860">
            <a:spAutoFit/>
          </a:bodyPr>
          <a:lstStyle/>
          <a:p>
            <a:pPr algn="ctr">
              <a:lnSpc>
                <a:spcPct val="150000"/>
              </a:lnSpc>
            </a:pPr>
            <a:r>
              <a:rPr lang="zh-CN" altLang="en-US" sz="2400" b="1" spc="300" dirty="0">
                <a:solidFill>
                  <a:srgbClr val="000000"/>
                </a:solidFill>
                <a:uFill>
                  <a:solidFill>
                    <a:srgbClr val="000000"/>
                  </a:solidFill>
                </a:uFill>
                <a:latin typeface="Montserrat Semi"/>
                <a:ea typeface="Montserrat Semi"/>
                <a:cs typeface="Montserrat Semi"/>
                <a:sym typeface="Montserrat Semi"/>
              </a:rPr>
              <a:t>曾潘</a:t>
            </a:r>
            <a:endParaRPr lang="en-US" altLang="zh-CN" sz="2400" b="1" spc="300" dirty="0">
              <a:solidFill>
                <a:srgbClr val="000000"/>
              </a:solidFill>
              <a:uFill>
                <a:solidFill>
                  <a:srgbClr val="000000"/>
                </a:solidFill>
              </a:uFill>
              <a:latin typeface="Montserrat Semi"/>
              <a:ea typeface="Montserrat Semi"/>
              <a:cs typeface="Montserrat Semi"/>
              <a:sym typeface="Montserrat Semi"/>
            </a:endParaRPr>
          </a:p>
          <a:p>
            <a:pPr algn="ctr">
              <a:lnSpc>
                <a:spcPct val="150000"/>
              </a:lnSpc>
            </a:pPr>
            <a:r>
              <a:rPr lang="en" sz="1200" spc="300" dirty="0">
                <a:latin typeface="Montserrat Light"/>
                <a:ea typeface="Montserrat Light"/>
                <a:cs typeface="Montserrat Light"/>
                <a:sym typeface="Montserrat Light"/>
              </a:rPr>
              <a:t>G18</a:t>
            </a:r>
            <a:r>
              <a:rPr lang="zh-CN" altLang="en" sz="1200" spc="300" dirty="0">
                <a:latin typeface="Montserrat Light"/>
                <a:ea typeface="Montserrat Light"/>
                <a:cs typeface="Montserrat Light"/>
                <a:sym typeface="Montserrat Light"/>
              </a:rPr>
              <a:t>组员</a:t>
            </a:r>
            <a:endParaRPr lang="en" sz="1200" spc="300" dirty="0">
              <a:latin typeface="Montserrat Light"/>
              <a:ea typeface="Montserrat Light"/>
              <a:cs typeface="Montserrat Light"/>
              <a:sym typeface="Montserrat Light"/>
            </a:endParaRPr>
          </a:p>
        </p:txBody>
      </p:sp>
      <p:sp>
        <p:nvSpPr>
          <p:cNvPr id="607" name="A company is an association or collection of individuals, whether natural persons, legal persons, or a mixture of both. Company"/>
          <p:cNvSpPr txBox="1"/>
          <p:nvPr/>
        </p:nvSpPr>
        <p:spPr>
          <a:xfrm>
            <a:off x="4829362" y="3292285"/>
            <a:ext cx="2574549" cy="10156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2800">
                <a:latin typeface="Montserrat"/>
                <a:ea typeface="Montserrat"/>
                <a:cs typeface="Montserrat"/>
                <a:sym typeface="Montserrat"/>
              </a:defRPr>
            </a:lvl1pPr>
          </a:lstStyle>
          <a:p>
            <a:pPr>
              <a:defRPr sz="3600">
                <a:latin typeface="Lato Light"/>
                <a:ea typeface="Lato Light"/>
                <a:cs typeface="Lato Light"/>
                <a:sym typeface="Lato Light"/>
              </a:defRPr>
            </a:pPr>
            <a:r>
              <a:rPr lang="en-US" altLang="zh-CN" sz="2000" dirty="0"/>
              <a:t>Word</a:t>
            </a:r>
            <a:r>
              <a:rPr lang="zh-CN" altLang="en-US" sz="2000" dirty="0"/>
              <a:t>制作</a:t>
            </a:r>
            <a:endParaRPr lang="en-US" altLang="zh-CN" sz="2000" dirty="0"/>
          </a:p>
          <a:p>
            <a:pPr>
              <a:defRPr sz="3600">
                <a:latin typeface="Lato Light"/>
                <a:ea typeface="Lato Light"/>
                <a:cs typeface="Lato Light"/>
                <a:sym typeface="Lato Light"/>
              </a:defRPr>
            </a:pPr>
            <a:endParaRPr lang="en-US" altLang="zh-CN" sz="2000" dirty="0"/>
          </a:p>
          <a:p>
            <a:pPr>
              <a:defRPr sz="3600">
                <a:latin typeface="Lato Light"/>
                <a:ea typeface="Lato Light"/>
                <a:cs typeface="Lato Light"/>
                <a:sym typeface="Lato Light"/>
              </a:defRPr>
            </a:pPr>
            <a:r>
              <a:rPr lang="zh-CN" altLang="en-US" sz="2000" dirty="0"/>
              <a:t>   </a:t>
            </a:r>
            <a:r>
              <a:rPr lang="en-US" altLang="zh-CN" sz="2000" dirty="0"/>
              <a:t>81</a:t>
            </a:r>
            <a:r>
              <a:rPr lang="zh-CN" altLang="en-US" sz="2000" dirty="0"/>
              <a:t>（</a:t>
            </a:r>
            <a:r>
              <a:rPr lang="en-US" altLang="zh-CN" sz="2000" dirty="0"/>
              <a:t>100</a:t>
            </a:r>
            <a:r>
              <a:rPr lang="zh-CN" altLang="en-US" sz="2000" dirty="0"/>
              <a:t>）</a:t>
            </a:r>
            <a:endParaRPr lang="en-US" altLang="zh-CN" sz="2000" dirty="0"/>
          </a:p>
        </p:txBody>
      </p:sp>
      <p:sp>
        <p:nvSpPr>
          <p:cNvPr id="608" name="STEVE JOBS…"/>
          <p:cNvSpPr txBox="1"/>
          <p:nvPr/>
        </p:nvSpPr>
        <p:spPr>
          <a:xfrm>
            <a:off x="9295700" y="4859989"/>
            <a:ext cx="1138135" cy="8946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rIns="22860">
            <a:spAutoFit/>
          </a:bodyPr>
          <a:lstStyle/>
          <a:p>
            <a:pPr algn="ctr">
              <a:lnSpc>
                <a:spcPct val="150000"/>
              </a:lnSpc>
            </a:pPr>
            <a:r>
              <a:rPr lang="zh-CN" altLang="en-US" sz="2400" b="1" spc="300" dirty="0">
                <a:solidFill>
                  <a:srgbClr val="000000"/>
                </a:solidFill>
                <a:uFill>
                  <a:solidFill>
                    <a:srgbClr val="000000"/>
                  </a:solidFill>
                </a:uFill>
                <a:latin typeface="Montserrat Semi"/>
                <a:ea typeface="Montserrat Semi"/>
                <a:cs typeface="Montserrat Semi"/>
                <a:sym typeface="Montserrat Semi"/>
              </a:rPr>
              <a:t>潘明琦</a:t>
            </a:r>
            <a:endParaRPr lang="en-US" altLang="zh-CN" sz="2400" b="1" spc="300" dirty="0">
              <a:solidFill>
                <a:srgbClr val="000000"/>
              </a:solidFill>
              <a:uFill>
                <a:solidFill>
                  <a:srgbClr val="000000"/>
                </a:solidFill>
              </a:uFill>
              <a:latin typeface="Montserrat Semi"/>
              <a:ea typeface="Montserrat Semi"/>
              <a:cs typeface="Montserrat Semi"/>
              <a:sym typeface="Montserrat Semi"/>
            </a:endParaRPr>
          </a:p>
          <a:p>
            <a:pPr algn="ctr">
              <a:lnSpc>
                <a:spcPct val="150000"/>
              </a:lnSpc>
            </a:pPr>
            <a:r>
              <a:rPr lang="en-US" sz="1200" spc="300" dirty="0">
                <a:latin typeface="Montserrat Light"/>
                <a:ea typeface="Montserrat Light"/>
                <a:cs typeface="Montserrat Light"/>
                <a:sym typeface="Montserrat Light"/>
              </a:rPr>
              <a:t>G18</a:t>
            </a:r>
            <a:r>
              <a:rPr lang="zh-CN" altLang="en-US" sz="1200" spc="300" dirty="0">
                <a:latin typeface="Montserrat Light"/>
                <a:ea typeface="Montserrat Light"/>
                <a:cs typeface="Montserrat Light"/>
                <a:sym typeface="Montserrat Light"/>
              </a:rPr>
              <a:t>组员 </a:t>
            </a:r>
            <a:endParaRPr sz="1200" spc="300" dirty="0">
              <a:latin typeface="Montserrat Light"/>
              <a:ea typeface="Montserrat Light"/>
              <a:cs typeface="Montserrat Light"/>
              <a:sym typeface="Montserrat Light"/>
            </a:endParaRPr>
          </a:p>
        </p:txBody>
      </p:sp>
    </p:spTree>
    <p:extLst>
      <p:ext uri="{BB962C8B-B14F-4D97-AF65-F5344CB8AC3E}">
        <p14:creationId xmlns:p14="http://schemas.microsoft.com/office/powerpoint/2010/main" val="226602915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4" name="幻灯片编号"/>
          <p:cNvSpPr txBox="1">
            <a:spLocks noGrp="1"/>
          </p:cNvSpPr>
          <p:nvPr>
            <p:ph type="sldNum" sz="quarter" idx="2"/>
          </p:nvPr>
        </p:nvSpPr>
        <p:spPr>
          <a:xfrm>
            <a:off x="11120957" y="348553"/>
            <a:ext cx="224909" cy="23112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27</a:t>
            </a:fld>
            <a:endParaRPr/>
          </a:p>
        </p:txBody>
      </p:sp>
      <p:sp>
        <p:nvSpPr>
          <p:cNvPr id="1237" name="AWESOME"/>
          <p:cNvSpPr txBox="1"/>
          <p:nvPr/>
        </p:nvSpPr>
        <p:spPr>
          <a:xfrm>
            <a:off x="4816465" y="5769826"/>
            <a:ext cx="1907708" cy="299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nSpc>
                <a:spcPct val="150000"/>
              </a:lnSpc>
              <a:defRPr sz="20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endParaRPr sz="1000" spc="300" dirty="0"/>
          </a:p>
        </p:txBody>
      </p:sp>
      <p:sp>
        <p:nvSpPr>
          <p:cNvPr id="1241" name="GRAPHIC CHART"/>
          <p:cNvSpPr txBox="1"/>
          <p:nvPr/>
        </p:nvSpPr>
        <p:spPr>
          <a:xfrm>
            <a:off x="447499" y="1090275"/>
            <a:ext cx="7226047" cy="18004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rIns="22860">
            <a:spAutoFit/>
          </a:bodyPr>
          <a:lstStyle>
            <a:lvl1pP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3300" spc="300" dirty="0"/>
              <a:t>参考资料</a:t>
            </a:r>
            <a:endParaRPr lang="en-US" altLang="zh-CN" sz="3300" spc="300" dirty="0"/>
          </a:p>
          <a:p>
            <a:pPr>
              <a:defRPr sz="3600" spc="0">
                <a:solidFill>
                  <a:srgbClr val="7F7F7F"/>
                </a:solidFill>
                <a:uFill>
                  <a:solidFill>
                    <a:srgbClr val="7F7F7F"/>
                  </a:solidFill>
                </a:uFill>
                <a:latin typeface="Lato Light"/>
                <a:ea typeface="Lato Light"/>
                <a:cs typeface="Lato Light"/>
                <a:sym typeface="Lato Light"/>
              </a:defRPr>
            </a:pPr>
            <a:endParaRPr lang="en-US" altLang="zh-CN" sz="3300" spc="300" dirty="0">
              <a:solidFill>
                <a:schemeClr val="tx1"/>
              </a:solidFill>
            </a:endParaRPr>
          </a:p>
          <a:p>
            <a:pPr>
              <a:defRPr sz="3600" spc="0">
                <a:solidFill>
                  <a:srgbClr val="7F7F7F"/>
                </a:solidFill>
                <a:uFill>
                  <a:solidFill>
                    <a:srgbClr val="7F7F7F"/>
                  </a:solidFill>
                </a:uFill>
                <a:latin typeface="Lato Light"/>
                <a:ea typeface="Lato Light"/>
                <a:cs typeface="Lato Light"/>
                <a:sym typeface="Lato Light"/>
              </a:defRPr>
            </a:pPr>
            <a:r>
              <a:rPr lang="en-US" altLang="zh-CN" sz="1100" spc="300" dirty="0">
                <a:solidFill>
                  <a:schemeClr val="tx1"/>
                </a:solidFill>
              </a:rPr>
              <a:t>1.</a:t>
            </a:r>
            <a:r>
              <a:rPr lang="zh-CN" altLang="en-US" sz="1100" spc="300" dirty="0">
                <a:solidFill>
                  <a:schemeClr val="tx1"/>
                </a:solidFill>
              </a:rPr>
              <a:t>张海藩，牟永敏</a:t>
            </a:r>
            <a:r>
              <a:rPr lang="en-US" altLang="zh-CN" sz="1100" spc="300" dirty="0">
                <a:solidFill>
                  <a:schemeClr val="tx1"/>
                </a:solidFill>
              </a:rPr>
              <a:t>.</a:t>
            </a:r>
            <a:r>
              <a:rPr lang="zh-CN" altLang="en-US" sz="1100" spc="300" dirty="0">
                <a:solidFill>
                  <a:schemeClr val="tx1"/>
                </a:solidFill>
              </a:rPr>
              <a:t>软件工程导论（第六版）北京：清华大学出版社，</a:t>
            </a:r>
            <a:r>
              <a:rPr lang="en-US" altLang="zh-CN" sz="1100" spc="300" dirty="0">
                <a:solidFill>
                  <a:schemeClr val="tx1"/>
                </a:solidFill>
              </a:rPr>
              <a:t>2013</a:t>
            </a:r>
          </a:p>
          <a:p>
            <a:pPr>
              <a:defRPr sz="3600" spc="0">
                <a:solidFill>
                  <a:srgbClr val="7F7F7F"/>
                </a:solidFill>
                <a:uFill>
                  <a:solidFill>
                    <a:srgbClr val="7F7F7F"/>
                  </a:solidFill>
                </a:uFill>
                <a:latin typeface="Lato Light"/>
                <a:ea typeface="Lato Light"/>
                <a:cs typeface="Lato Light"/>
                <a:sym typeface="Lato Light"/>
              </a:defRPr>
            </a:pPr>
            <a:endParaRPr lang="en-US" altLang="zh-CN" sz="1100" spc="300" dirty="0">
              <a:solidFill>
                <a:schemeClr val="tx1"/>
              </a:solidFill>
            </a:endParaRPr>
          </a:p>
          <a:p>
            <a:pPr>
              <a:defRPr sz="3600" spc="0">
                <a:solidFill>
                  <a:srgbClr val="7F7F7F"/>
                </a:solidFill>
                <a:uFill>
                  <a:solidFill>
                    <a:srgbClr val="7F7F7F"/>
                  </a:solidFill>
                </a:uFill>
                <a:latin typeface="Lato Light"/>
                <a:ea typeface="Lato Light"/>
                <a:cs typeface="Lato Light"/>
                <a:sym typeface="Lato Light"/>
              </a:defRPr>
            </a:pPr>
            <a:r>
              <a:rPr lang="en-US" altLang="zh-CN" sz="1100" spc="300" dirty="0">
                <a:solidFill>
                  <a:schemeClr val="tx1"/>
                </a:solidFill>
              </a:rPr>
              <a:t>2.</a:t>
            </a:r>
            <a:r>
              <a:rPr lang="zh-CN" altLang="en-US" sz="1100" spc="300" dirty="0">
                <a:solidFill>
                  <a:schemeClr val="tx1"/>
                </a:solidFill>
              </a:rPr>
              <a:t>张海藩，牟永敏</a:t>
            </a:r>
            <a:r>
              <a:rPr lang="en-US" altLang="zh-CN" sz="1100" spc="300" dirty="0">
                <a:solidFill>
                  <a:schemeClr val="tx1"/>
                </a:solidFill>
              </a:rPr>
              <a:t>.</a:t>
            </a:r>
            <a:r>
              <a:rPr lang="zh-CN" altLang="en-US" sz="1100" spc="300" dirty="0">
                <a:solidFill>
                  <a:schemeClr val="tx1"/>
                </a:solidFill>
              </a:rPr>
              <a:t>软件工程导论 学习辅导（第六版）北京：清华大学出版社，</a:t>
            </a:r>
            <a:r>
              <a:rPr lang="en-US" altLang="zh-CN" sz="1100" spc="300" dirty="0">
                <a:solidFill>
                  <a:schemeClr val="tx1"/>
                </a:solidFill>
              </a:rPr>
              <a:t>2013</a:t>
            </a:r>
          </a:p>
          <a:p>
            <a:pPr>
              <a:defRPr sz="3600" spc="0">
                <a:solidFill>
                  <a:srgbClr val="7F7F7F"/>
                </a:solidFill>
                <a:uFill>
                  <a:solidFill>
                    <a:srgbClr val="7F7F7F"/>
                  </a:solidFill>
                </a:uFill>
                <a:latin typeface="Lato Light"/>
                <a:ea typeface="Lato Light"/>
                <a:cs typeface="Lato Light"/>
                <a:sym typeface="Lato Light"/>
              </a:defRPr>
            </a:pPr>
            <a:endParaRPr lang="en-US" altLang="zh-CN" sz="1200" dirty="0">
              <a:solidFill>
                <a:schemeClr val="tx1">
                  <a:lumMod val="95000"/>
                  <a:lumOff val="5000"/>
                </a:schemeClr>
              </a:solidFill>
              <a:sym typeface="Lato Light"/>
            </a:endParaRPr>
          </a:p>
        </p:txBody>
      </p:sp>
      <p:sp>
        <p:nvSpPr>
          <p:cNvPr id="1242" name="YOU CAN WRITE HERE"/>
          <p:cNvSpPr txBox="1"/>
          <p:nvPr/>
        </p:nvSpPr>
        <p:spPr>
          <a:xfrm>
            <a:off x="643685" y="874831"/>
            <a:ext cx="3133948"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defRPr sz="1600" spc="12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Original</a:t>
            </a:r>
            <a:endParaRPr sz="800" spc="600" dirty="0"/>
          </a:p>
        </p:txBody>
      </p:sp>
      <p:pic>
        <p:nvPicPr>
          <p:cNvPr id="1252" name="elegant-building.jpg" descr="elegant-building.jpg"/>
          <p:cNvPicPr>
            <a:picLocks noChangeAspect="1"/>
          </p:cNvPicPr>
          <p:nvPr/>
        </p:nvPicPr>
        <p:blipFill>
          <a:blip r:embed="rId2">
            <a:extLst/>
          </a:blip>
          <a:srcRect l="24996" r="24996"/>
          <a:stretch>
            <a:fillRect/>
          </a:stretch>
        </p:blipFill>
        <p:spPr>
          <a:xfrm>
            <a:off x="7241059" y="0"/>
            <a:ext cx="4963642" cy="6858000"/>
          </a:xfrm>
          <a:prstGeom prst="rect">
            <a:avLst/>
          </a:prstGeom>
          <a:ln w="12700">
            <a:miter lim="400000"/>
          </a:ln>
        </p:spPr>
      </p:pic>
      <p:sp>
        <p:nvSpPr>
          <p:cNvPr id="21" name="幻灯片编号">
            <a:extLst>
              <a:ext uri="{FF2B5EF4-FFF2-40B4-BE49-F238E27FC236}">
                <a16:creationId xmlns:a16="http://schemas.microsoft.com/office/drawing/2014/main" id="{03185430-0C89-2C41-BC8F-369D8EB92C4F}"/>
              </a:ext>
            </a:extLst>
          </p:cNvPr>
          <p:cNvSpPr txBox="1">
            <a:spLocks/>
          </p:cNvSpPr>
          <p:nvPr/>
        </p:nvSpPr>
        <p:spPr>
          <a:xfrm>
            <a:off x="11120958" y="348553"/>
            <a:ext cx="541872" cy="23112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uFill>
                  <a:solidFill>
                    <a:srgbClr val="FFFFFF"/>
                  </a:solidFill>
                </a:uFill>
                <a:latin typeface="Montserrat Light"/>
                <a:ea typeface="Montserrat Light"/>
                <a:cs typeface="Montserrat Light"/>
                <a:sym typeface="Montserrat Ligh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1600">
                <a:uFill>
                  <a:solidFill>
                    <a:srgbClr val="7F7F7F"/>
                  </a:solidFill>
                </a:uFill>
                <a:latin typeface="+mj-lt"/>
                <a:ea typeface="+mj-ea"/>
                <a:cs typeface="+mj-cs"/>
                <a:sym typeface="Helvetica"/>
              </a:defRPr>
            </a:pPr>
            <a:r>
              <a:rPr lang="en-US" sz="1600" dirty="0">
                <a:uFill>
                  <a:solidFill>
                    <a:srgbClr val="7F7F7F"/>
                  </a:solidFill>
                </a:uFill>
                <a:latin typeface="+mj-lt"/>
                <a:ea typeface="+mj-ea"/>
                <a:cs typeface="+mj-cs"/>
                <a:sym typeface="Helvetica"/>
              </a:rPr>
              <a:t>32</a:t>
            </a:r>
          </a:p>
        </p:txBody>
      </p:sp>
    </p:spTree>
    <p:extLst>
      <p:ext uri="{BB962C8B-B14F-4D97-AF65-F5344CB8AC3E}">
        <p14:creationId xmlns:p14="http://schemas.microsoft.com/office/powerpoint/2010/main" val="82893473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53" name="Urban_View_by_Padurariu_A_wallpaper.jpg" descr="Urban_View_by_Padurariu_A_wallpaper.jpg"/>
          <p:cNvPicPr>
            <a:picLocks noChangeAspect="1"/>
          </p:cNvPicPr>
          <p:nvPr/>
        </p:nvPicPr>
        <p:blipFill>
          <a:blip r:embed="rId2">
            <a:extLst/>
          </a:blip>
          <a:srcRect t="4988" b="4988"/>
          <a:stretch>
            <a:fillRect/>
          </a:stretch>
        </p:blipFill>
        <p:spPr>
          <a:xfrm>
            <a:off x="3174" y="0"/>
            <a:ext cx="12188826" cy="6858000"/>
          </a:xfrm>
          <a:prstGeom prst="rect">
            <a:avLst/>
          </a:prstGeom>
          <a:ln w="12700">
            <a:miter lim="400000"/>
          </a:ln>
        </p:spPr>
      </p:pic>
      <p:sp>
        <p:nvSpPr>
          <p:cNvPr id="3254" name="幻灯片编号"/>
          <p:cNvSpPr txBox="1">
            <a:spLocks noGrp="1"/>
          </p:cNvSpPr>
          <p:nvPr>
            <p:ph type="sldNum" sz="quarter" idx="2"/>
          </p:nvPr>
        </p:nvSpPr>
        <p:spPr>
          <a:xfrm>
            <a:off x="11089173" y="348553"/>
            <a:ext cx="288478" cy="23112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28</a:t>
            </a:fld>
            <a:endParaRPr/>
          </a:p>
        </p:txBody>
      </p:sp>
      <p:sp>
        <p:nvSpPr>
          <p:cNvPr id="3255" name="矩形"/>
          <p:cNvSpPr/>
          <p:nvPr/>
        </p:nvSpPr>
        <p:spPr>
          <a:xfrm>
            <a:off x="-7938" y="0"/>
            <a:ext cx="12207875" cy="6858000"/>
          </a:xfrm>
          <a:prstGeom prst="rect">
            <a:avLst/>
          </a:prstGeom>
          <a:solidFill>
            <a:srgbClr val="000000">
              <a:alpha val="68000"/>
            </a:srgbClr>
          </a:solidFill>
          <a:ln w="12700">
            <a:miter lim="400000"/>
          </a:ln>
        </p:spPr>
        <p:txBody>
          <a:bodyPr lIns="22860" rIns="22860" anchor="ctr"/>
          <a:lstStyle/>
          <a:p>
            <a:pPr algn="ctr">
              <a:defRPr sz="4800">
                <a:solidFill>
                  <a:srgbClr val="FFFFFF"/>
                </a:solidFill>
                <a:uFill>
                  <a:solidFill>
                    <a:srgbClr val="FFFFFF"/>
                  </a:solidFill>
                </a:uFill>
                <a:latin typeface="Montserrat Light"/>
                <a:ea typeface="Montserrat Light"/>
                <a:cs typeface="Montserrat Light"/>
                <a:sym typeface="Montserrat Light"/>
              </a:defRPr>
            </a:pPr>
            <a:endParaRPr sz="2400"/>
          </a:p>
        </p:txBody>
      </p:sp>
      <p:sp>
        <p:nvSpPr>
          <p:cNvPr id="3256" name="Get in Touch"/>
          <p:cNvSpPr txBox="1"/>
          <p:nvPr/>
        </p:nvSpPr>
        <p:spPr>
          <a:xfrm>
            <a:off x="2226295" y="2206935"/>
            <a:ext cx="7555198" cy="15696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8800" b="1">
                <a:solidFill>
                  <a:srgbClr val="FFFFFF"/>
                </a:solidFill>
                <a:uFill>
                  <a:solidFill>
                    <a:srgbClr val="FFFFFF"/>
                  </a:solidFill>
                </a:uFill>
                <a:latin typeface="Montserrat Semi"/>
                <a:ea typeface="Montserrat Semi"/>
                <a:cs typeface="Montserrat Semi"/>
                <a:sym typeface="Montserrat Semi"/>
              </a:defRPr>
            </a:lvl1pPr>
          </a:lstStyle>
          <a:p>
            <a:pPr>
              <a:defRPr sz="3600" b="0">
                <a:solidFill>
                  <a:srgbClr val="7F7F7F"/>
                </a:solidFill>
                <a:uFill>
                  <a:solidFill>
                    <a:srgbClr val="7F7F7F"/>
                  </a:solidFill>
                </a:uFill>
                <a:latin typeface="Lato Light"/>
                <a:ea typeface="Lato Light"/>
                <a:cs typeface="Lato Light"/>
                <a:sym typeface="Lato Light"/>
              </a:defRPr>
            </a:pPr>
            <a:r>
              <a:rPr lang="en-US" sz="9600" dirty="0">
                <a:solidFill>
                  <a:schemeClr val="bg1"/>
                </a:solidFill>
              </a:rPr>
              <a:t>Q&amp;A</a:t>
            </a:r>
            <a:endParaRPr sz="9600" dirty="0">
              <a:solidFill>
                <a:schemeClr val="bg1"/>
              </a:solidFill>
            </a:endParaRPr>
          </a:p>
        </p:txBody>
      </p:sp>
      <p:sp>
        <p:nvSpPr>
          <p:cNvPr id="3257" name="A company is an association or collection of individuals, whether natural persons, legal persons, or a mixture of both. Company members share a common purpose.…"/>
          <p:cNvSpPr txBox="1"/>
          <p:nvPr/>
        </p:nvSpPr>
        <p:spPr>
          <a:xfrm>
            <a:off x="3486978" y="2269682"/>
            <a:ext cx="5183120" cy="4234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p>
            <a:pPr algn="ctr">
              <a:lnSpc>
                <a:spcPct val="150000"/>
              </a:lnSpc>
            </a:pPr>
            <a:endParaRPr sz="1600" dirty="0">
              <a:solidFill>
                <a:srgbClr val="FFFFFF"/>
              </a:solidFill>
              <a:uFill>
                <a:solidFill>
                  <a:srgbClr val="FFFFFF"/>
                </a:solidFill>
              </a:uFill>
              <a:latin typeface="Montserrat"/>
              <a:ea typeface="Montserrat"/>
              <a:cs typeface="Montserrat"/>
              <a:sym typeface="Montserrat"/>
            </a:endParaRPr>
          </a:p>
        </p:txBody>
      </p:sp>
    </p:spTree>
    <p:extLst>
      <p:ext uri="{BB962C8B-B14F-4D97-AF65-F5344CB8AC3E}">
        <p14:creationId xmlns:p14="http://schemas.microsoft.com/office/powerpoint/2010/main" val="235681614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4435301" y="3016515"/>
            <a:ext cx="4071675" cy="824970"/>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6000" b="0" spc="300" dirty="0"/>
              <a:t>任务概述</a:t>
            </a:r>
          </a:p>
        </p:txBody>
      </p:sp>
      <p:sp>
        <p:nvSpPr>
          <p:cNvPr id="70" name="CHAPTER 01"/>
          <p:cNvSpPr txBox="1"/>
          <p:nvPr/>
        </p:nvSpPr>
        <p:spPr>
          <a:xfrm>
            <a:off x="4534157" y="2675290"/>
            <a:ext cx="1527662" cy="17312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Scale review</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ma14="http://schemas.microsoft.com/office/mac/drawingml/2011/main" xmlns="" val="1"/>
            </a:ext>
          </a:extLst>
        </p:spPr>
        <p:txBody>
          <a:bodyPr/>
          <a:lstStyle/>
          <a:p>
            <a:r>
              <a:rPr lang="en-US" altLang="zh-CN" dirty="0"/>
              <a:t>3</a:t>
            </a:r>
            <a:endParaRPr dirty="0"/>
          </a:p>
        </p:txBody>
      </p:sp>
      <p:sp>
        <p:nvSpPr>
          <p:cNvPr id="3" name="平行四边形 2">
            <a:extLst>
              <a:ext uri="{FF2B5EF4-FFF2-40B4-BE49-F238E27FC236}">
                <a16:creationId xmlns:a16="http://schemas.microsoft.com/office/drawing/2014/main" id="{00482E9B-A707-5947-984A-1DC1D8546439}"/>
              </a:ext>
            </a:extLst>
          </p:cNvPr>
          <p:cNvSpPr/>
          <p:nvPr/>
        </p:nvSpPr>
        <p:spPr>
          <a:xfrm rot="7916813">
            <a:off x="9340305" y="-3838016"/>
            <a:ext cx="2587288" cy="10471023"/>
          </a:xfrm>
          <a:prstGeom prst="parallelogram">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96655964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069A7092-347F-F14E-96E4-4C5565785662}"/>
              </a:ext>
            </a:extLst>
          </p:cNvPr>
          <p:cNvPicPr>
            <a:picLocks noChangeAspect="1"/>
          </p:cNvPicPr>
          <p:nvPr/>
        </p:nvPicPr>
        <p:blipFill>
          <a:blip r:embed="rId2"/>
          <a:stretch>
            <a:fillRect/>
          </a:stretch>
        </p:blipFill>
        <p:spPr>
          <a:xfrm>
            <a:off x="8231707" y="2394149"/>
            <a:ext cx="2781300" cy="5626100"/>
          </a:xfrm>
          <a:prstGeom prst="rect">
            <a:avLst/>
          </a:prstGeom>
        </p:spPr>
      </p:pic>
      <p:pic>
        <p:nvPicPr>
          <p:cNvPr id="10" name="图片 9">
            <a:extLst>
              <a:ext uri="{FF2B5EF4-FFF2-40B4-BE49-F238E27FC236}">
                <a16:creationId xmlns:a16="http://schemas.microsoft.com/office/drawing/2014/main" id="{81C8AD05-96EA-1545-A748-98E708F9250E}"/>
              </a:ext>
            </a:extLst>
          </p:cNvPr>
          <p:cNvPicPr>
            <a:picLocks noChangeAspect="1"/>
          </p:cNvPicPr>
          <p:nvPr/>
        </p:nvPicPr>
        <p:blipFill>
          <a:blip r:embed="rId3">
            <a:alphaModFix amt="13000"/>
          </a:blip>
          <a:stretch>
            <a:fillRect/>
          </a:stretch>
        </p:blipFill>
        <p:spPr>
          <a:xfrm>
            <a:off x="-37071" y="-12356"/>
            <a:ext cx="12192000" cy="6858000"/>
          </a:xfrm>
          <a:prstGeom prst="rect">
            <a:avLst/>
          </a:prstGeom>
        </p:spPr>
      </p:pic>
      <p:sp>
        <p:nvSpPr>
          <p:cNvPr id="4" name="文本框 3">
            <a:extLst>
              <a:ext uri="{FF2B5EF4-FFF2-40B4-BE49-F238E27FC236}">
                <a16:creationId xmlns:a16="http://schemas.microsoft.com/office/drawing/2014/main" id="{C4B9643F-2157-3645-9D8E-D2416BB710F2}"/>
              </a:ext>
            </a:extLst>
          </p:cNvPr>
          <p:cNvSpPr txBox="1"/>
          <p:nvPr/>
        </p:nvSpPr>
        <p:spPr>
          <a:xfrm>
            <a:off x="9170879" y="458418"/>
            <a:ext cx="3708971" cy="1815882"/>
          </a:xfrm>
          <a:prstGeom prst="rect">
            <a:avLst/>
          </a:prstGeom>
          <a:noFill/>
        </p:spPr>
        <p:txBody>
          <a:bodyPr wrap="square" rtlCol="0">
            <a:spAutoFit/>
          </a:bodyPr>
          <a:lstStyle/>
          <a:p>
            <a:r>
              <a:rPr kumimoji="1" lang="zh-CN" altLang="en-US" sz="2800" dirty="0">
                <a:latin typeface="PingFang SC Medium" panose="020B0400000000000000" pitchFamily="34" charset="-122"/>
                <a:ea typeface="PingFang SC Medium" panose="020B0400000000000000" pitchFamily="34" charset="-122"/>
              </a:rPr>
              <a:t>在</a:t>
            </a:r>
            <a:endParaRPr kumimoji="1" lang="en-US" altLang="zh-CN" sz="2800" dirty="0">
              <a:latin typeface="PingFang SC Medium" panose="020B0400000000000000" pitchFamily="34" charset="-122"/>
              <a:ea typeface="PingFang SC Medium" panose="020B0400000000000000" pitchFamily="34" charset="-122"/>
            </a:endParaRPr>
          </a:p>
          <a:p>
            <a:r>
              <a:rPr kumimoji="1" lang="zh-CN" altLang="en-US" sz="2800" dirty="0">
                <a:latin typeface="PingFang SC Medium" panose="020B0400000000000000" pitchFamily="34" charset="-122"/>
                <a:ea typeface="PingFang SC Medium" panose="020B0400000000000000" pitchFamily="34" charset="-122"/>
              </a:rPr>
              <a:t>移动终端设备</a:t>
            </a:r>
            <a:endParaRPr kumimoji="1" lang="en-US" altLang="zh-CN" sz="2800" dirty="0">
              <a:latin typeface="PingFang SC Medium" panose="020B0400000000000000" pitchFamily="34" charset="-122"/>
              <a:ea typeface="PingFang SC Medium" panose="020B0400000000000000" pitchFamily="34" charset="-122"/>
            </a:endParaRPr>
          </a:p>
          <a:p>
            <a:r>
              <a:rPr kumimoji="1" lang="zh-CN" altLang="en-US" sz="2800" dirty="0">
                <a:latin typeface="PingFang SC Medium" panose="020B0400000000000000" pitchFamily="34" charset="-122"/>
                <a:ea typeface="PingFang SC Medium" panose="020B0400000000000000" pitchFamily="34" charset="-122"/>
              </a:rPr>
              <a:t>观察</a:t>
            </a:r>
            <a:endParaRPr kumimoji="1" lang="en-US" altLang="zh-CN" sz="2800" dirty="0">
              <a:latin typeface="PingFang SC Medium" panose="020B0400000000000000" pitchFamily="34" charset="-122"/>
              <a:ea typeface="PingFang SC Medium" panose="020B0400000000000000" pitchFamily="34" charset="-122"/>
            </a:endParaRPr>
          </a:p>
          <a:p>
            <a:r>
              <a:rPr kumimoji="1" lang="zh-CN" altLang="en-US" sz="2800" dirty="0">
                <a:latin typeface="PingFang SC Medium" panose="020B0400000000000000" pitchFamily="34" charset="-122"/>
                <a:ea typeface="PingFang SC Medium" panose="020B0400000000000000" pitchFamily="34" charset="-122"/>
              </a:rPr>
              <a:t>立体图形</a:t>
            </a:r>
            <a:endParaRPr kumimoji="1" lang="en-US" altLang="zh-CN" sz="2800" dirty="0">
              <a:latin typeface="PingFang SC Medium" panose="020B0400000000000000" pitchFamily="34" charset="-122"/>
              <a:ea typeface="PingFang SC Medium" panose="020B0400000000000000" pitchFamily="34" charset="-122"/>
            </a:endParaRPr>
          </a:p>
        </p:txBody>
      </p:sp>
      <p:sp>
        <p:nvSpPr>
          <p:cNvPr id="17" name="燕尾形箭头 16">
            <a:extLst>
              <a:ext uri="{FF2B5EF4-FFF2-40B4-BE49-F238E27FC236}">
                <a16:creationId xmlns:a16="http://schemas.microsoft.com/office/drawing/2014/main" id="{104D5E90-FE89-ED4F-8F00-1FB22FF6BB08}"/>
              </a:ext>
            </a:extLst>
          </p:cNvPr>
          <p:cNvSpPr/>
          <p:nvPr/>
        </p:nvSpPr>
        <p:spPr>
          <a:xfrm rot="10800000">
            <a:off x="7873133" y="1378716"/>
            <a:ext cx="1181272" cy="410287"/>
          </a:xfrm>
          <a:prstGeom prst="notchedRightArrow">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燕尾形箭头 18">
            <a:extLst>
              <a:ext uri="{FF2B5EF4-FFF2-40B4-BE49-F238E27FC236}">
                <a16:creationId xmlns:a16="http://schemas.microsoft.com/office/drawing/2014/main" id="{A6FAA120-57C6-314F-87A7-64F51175EEE6}"/>
              </a:ext>
            </a:extLst>
          </p:cNvPr>
          <p:cNvSpPr/>
          <p:nvPr/>
        </p:nvSpPr>
        <p:spPr>
          <a:xfrm rot="10800000">
            <a:off x="7897847" y="1814585"/>
            <a:ext cx="1181272" cy="410287"/>
          </a:xfrm>
          <a:prstGeom prst="notchedRightArrow">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燕尾形箭头 19">
            <a:extLst>
              <a:ext uri="{FF2B5EF4-FFF2-40B4-BE49-F238E27FC236}">
                <a16:creationId xmlns:a16="http://schemas.microsoft.com/office/drawing/2014/main" id="{7B2EE180-CB74-0C45-B604-B1D7BB480630}"/>
              </a:ext>
            </a:extLst>
          </p:cNvPr>
          <p:cNvSpPr/>
          <p:nvPr/>
        </p:nvSpPr>
        <p:spPr>
          <a:xfrm rot="10800000">
            <a:off x="7873133" y="908490"/>
            <a:ext cx="1181272" cy="410287"/>
          </a:xfrm>
          <a:prstGeom prst="notchedRightArrow">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a:extLst>
              <a:ext uri="{FF2B5EF4-FFF2-40B4-BE49-F238E27FC236}">
                <a16:creationId xmlns:a16="http://schemas.microsoft.com/office/drawing/2014/main" id="{E5534BD0-E1DF-EA4E-BD9C-2073308A60C2}"/>
              </a:ext>
            </a:extLst>
          </p:cNvPr>
          <p:cNvSpPr txBox="1"/>
          <p:nvPr/>
        </p:nvSpPr>
        <p:spPr>
          <a:xfrm>
            <a:off x="5782931" y="941689"/>
            <a:ext cx="1865902" cy="369332"/>
          </a:xfrm>
          <a:prstGeom prst="rect">
            <a:avLst/>
          </a:prstGeom>
          <a:noFill/>
        </p:spPr>
        <p:txBody>
          <a:bodyPr wrap="square" rtlCol="0">
            <a:spAutoFit/>
          </a:bodyPr>
          <a:lstStyle/>
          <a:p>
            <a:r>
              <a:rPr kumimoji="1" lang="zh-CN" altLang="en-US" dirty="0"/>
              <a:t>便捷性</a:t>
            </a:r>
            <a:r>
              <a:rPr kumimoji="1" lang="en-US" altLang="zh-CN" dirty="0"/>
              <a:t>&amp;</a:t>
            </a:r>
            <a:r>
              <a:rPr kumimoji="1" lang="zh-CN" altLang="en-US" dirty="0"/>
              <a:t>高性能</a:t>
            </a:r>
          </a:p>
        </p:txBody>
      </p:sp>
      <p:sp>
        <p:nvSpPr>
          <p:cNvPr id="25" name="文本框 24">
            <a:extLst>
              <a:ext uri="{FF2B5EF4-FFF2-40B4-BE49-F238E27FC236}">
                <a16:creationId xmlns:a16="http://schemas.microsoft.com/office/drawing/2014/main" id="{AFB436F8-A1A5-C444-8CE2-83760AFE2468}"/>
              </a:ext>
            </a:extLst>
          </p:cNvPr>
          <p:cNvSpPr txBox="1"/>
          <p:nvPr/>
        </p:nvSpPr>
        <p:spPr>
          <a:xfrm>
            <a:off x="4274149" y="1366359"/>
            <a:ext cx="3598984" cy="369332"/>
          </a:xfrm>
          <a:prstGeom prst="rect">
            <a:avLst/>
          </a:prstGeom>
          <a:noFill/>
        </p:spPr>
        <p:txBody>
          <a:bodyPr wrap="square" rtlCol="0">
            <a:spAutoFit/>
          </a:bodyPr>
          <a:lstStyle/>
          <a:p>
            <a:r>
              <a:rPr kumimoji="1" lang="zh-CN" altLang="en-US" dirty="0"/>
              <a:t>动态</a:t>
            </a:r>
            <a:r>
              <a:rPr kumimoji="1" lang="en-US" altLang="zh-CN" dirty="0"/>
              <a:t>360</a:t>
            </a:r>
            <a:r>
              <a:rPr kumimoji="1" lang="zh-CN" altLang="en-US" dirty="0"/>
              <a:t>度观察</a:t>
            </a:r>
            <a:r>
              <a:rPr kumimoji="1" lang="en-US" altLang="zh-CN" dirty="0"/>
              <a:t>&amp;</a:t>
            </a:r>
            <a:r>
              <a:rPr kumimoji="1" lang="zh-CN" altLang="en-US" dirty="0"/>
              <a:t>静态锁定观察</a:t>
            </a:r>
          </a:p>
        </p:txBody>
      </p:sp>
      <p:sp>
        <p:nvSpPr>
          <p:cNvPr id="26" name="文本框 25">
            <a:extLst>
              <a:ext uri="{FF2B5EF4-FFF2-40B4-BE49-F238E27FC236}">
                <a16:creationId xmlns:a16="http://schemas.microsoft.com/office/drawing/2014/main" id="{91D81733-42B6-7947-BCF4-755F4B963B5B}"/>
              </a:ext>
            </a:extLst>
          </p:cNvPr>
          <p:cNvSpPr txBox="1"/>
          <p:nvPr/>
        </p:nvSpPr>
        <p:spPr>
          <a:xfrm>
            <a:off x="6243290" y="1818469"/>
            <a:ext cx="2286000" cy="369332"/>
          </a:xfrm>
          <a:prstGeom prst="rect">
            <a:avLst/>
          </a:prstGeom>
          <a:noFill/>
        </p:spPr>
        <p:txBody>
          <a:bodyPr wrap="square" rtlCol="0">
            <a:spAutoFit/>
          </a:bodyPr>
          <a:lstStyle/>
          <a:p>
            <a:r>
              <a:rPr kumimoji="1" lang="zh-CN" altLang="en-US" dirty="0"/>
              <a:t>阴影</a:t>
            </a:r>
            <a:r>
              <a:rPr kumimoji="1" lang="en-US" altLang="zh-CN" dirty="0"/>
              <a:t>&amp;</a:t>
            </a:r>
            <a:r>
              <a:rPr kumimoji="1" lang="zh-CN" altLang="en-US" dirty="0"/>
              <a:t>透视</a:t>
            </a:r>
          </a:p>
        </p:txBody>
      </p:sp>
    </p:spTree>
    <p:extLst>
      <p:ext uri="{BB962C8B-B14F-4D97-AF65-F5344CB8AC3E}">
        <p14:creationId xmlns:p14="http://schemas.microsoft.com/office/powerpoint/2010/main" val="1452306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3346801-9637-3D44-8307-14013CA89243}"/>
              </a:ext>
            </a:extLst>
          </p:cNvPr>
          <p:cNvPicPr>
            <a:picLocks noChangeAspect="1"/>
          </p:cNvPicPr>
          <p:nvPr/>
        </p:nvPicPr>
        <p:blipFill>
          <a:blip r:embed="rId2">
            <a:alphaModFix amt="20000"/>
          </a:blip>
          <a:stretch>
            <a:fillRect/>
          </a:stretch>
        </p:blipFill>
        <p:spPr>
          <a:xfrm>
            <a:off x="0" y="0"/>
            <a:ext cx="12192000" cy="6858000"/>
          </a:xfrm>
          <a:prstGeom prst="rect">
            <a:avLst/>
          </a:prstGeom>
        </p:spPr>
      </p:pic>
      <p:sp>
        <p:nvSpPr>
          <p:cNvPr id="772" name="幻灯片编号"/>
          <p:cNvSpPr txBox="1">
            <a:spLocks noGrp="1"/>
          </p:cNvSpPr>
          <p:nvPr>
            <p:ph type="sldNum" sz="quarter" idx="2"/>
          </p:nvPr>
        </p:nvSpPr>
        <p:spPr>
          <a:xfrm>
            <a:off x="11120957" y="348553"/>
            <a:ext cx="224909" cy="23112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5</a:t>
            </a:fld>
            <a:endParaRPr/>
          </a:p>
        </p:txBody>
      </p:sp>
      <p:sp>
        <p:nvSpPr>
          <p:cNvPr id="776" name="YOU CAN WRITE HERE"/>
          <p:cNvSpPr txBox="1"/>
          <p:nvPr/>
        </p:nvSpPr>
        <p:spPr>
          <a:xfrm>
            <a:off x="4732974" y="651202"/>
            <a:ext cx="2709619"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1600" spc="1200">
                <a:solidFill>
                  <a:srgbClr val="FFFFFF"/>
                </a:solidFill>
                <a:uFill>
                  <a:solidFill>
                    <a:srgbClr val="FFFFFF"/>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800" spc="600" dirty="0">
                <a:solidFill>
                  <a:schemeClr val="tx1">
                    <a:lumMod val="85000"/>
                    <a:lumOff val="15000"/>
                  </a:schemeClr>
                </a:solidFill>
              </a:rPr>
              <a:t>  </a:t>
            </a:r>
            <a:r>
              <a:rPr lang="en-US" altLang="zh-CN" sz="800" spc="600" dirty="0">
                <a:solidFill>
                  <a:schemeClr val="tx1">
                    <a:lumMod val="85000"/>
                    <a:lumOff val="15000"/>
                  </a:schemeClr>
                </a:solidFill>
              </a:rPr>
              <a:t>u</a:t>
            </a:r>
            <a:r>
              <a:rPr lang="en-US" sz="800" spc="600" dirty="0">
                <a:solidFill>
                  <a:schemeClr val="tx1">
                    <a:lumMod val="85000"/>
                    <a:lumOff val="15000"/>
                  </a:schemeClr>
                </a:solidFill>
              </a:rPr>
              <a:t>ser</a:t>
            </a:r>
            <a:r>
              <a:rPr lang="zh-CN" altLang="en-US" sz="800" spc="600" dirty="0">
                <a:solidFill>
                  <a:schemeClr val="tx1">
                    <a:lumMod val="85000"/>
                    <a:lumOff val="15000"/>
                  </a:schemeClr>
                </a:solidFill>
              </a:rPr>
              <a:t>？</a:t>
            </a:r>
            <a:endParaRPr sz="800" spc="600" dirty="0">
              <a:solidFill>
                <a:schemeClr val="tx1">
                  <a:lumMod val="85000"/>
                  <a:lumOff val="15000"/>
                </a:schemeClr>
              </a:solidFill>
            </a:endParaRPr>
          </a:p>
        </p:txBody>
      </p:sp>
      <p:grpSp>
        <p:nvGrpSpPr>
          <p:cNvPr id="30" name="成组">
            <a:extLst>
              <a:ext uri="{FF2B5EF4-FFF2-40B4-BE49-F238E27FC236}">
                <a16:creationId xmlns:a16="http://schemas.microsoft.com/office/drawing/2014/main" id="{61FE2383-1587-654C-887B-247CC6D66A13}"/>
              </a:ext>
            </a:extLst>
          </p:cNvPr>
          <p:cNvGrpSpPr/>
          <p:nvPr/>
        </p:nvGrpSpPr>
        <p:grpSpPr>
          <a:xfrm>
            <a:off x="1236643" y="3605216"/>
            <a:ext cx="2321185" cy="336696"/>
            <a:chOff x="0" y="13059"/>
            <a:chExt cx="3970570" cy="558656"/>
          </a:xfrm>
        </p:grpSpPr>
        <p:sp>
          <p:nvSpPr>
            <p:cNvPr id="31"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3FD1C4AA-ACCD-7D4C-A9E1-9A5DE81A63BD}"/>
                </a:ext>
              </a:extLst>
            </p:cNvPr>
            <p:cNvSpPr txBox="1"/>
            <p:nvPr/>
          </p:nvSpPr>
          <p:spPr>
            <a:xfrm>
              <a:off x="639388" y="13059"/>
              <a:ext cx="801694" cy="4200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r>
                <a:rPr lang="en-US" altLang="zh-CN" sz="1000" dirty="0"/>
                <a:t>1</a:t>
              </a:r>
            </a:p>
          </p:txBody>
        </p:sp>
        <p:sp>
          <p:nvSpPr>
            <p:cNvPr id="32" name="YOUR TITLE HERE">
              <a:extLst>
                <a:ext uri="{FF2B5EF4-FFF2-40B4-BE49-F238E27FC236}">
                  <a16:creationId xmlns:a16="http://schemas.microsoft.com/office/drawing/2014/main" id="{1B7C3BE6-1457-5F4D-891B-AABE1FC8EB82}"/>
                </a:ext>
              </a:extLst>
            </p:cNvPr>
            <p:cNvSpPr txBox="1"/>
            <p:nvPr/>
          </p:nvSpPr>
          <p:spPr>
            <a:xfrm>
              <a:off x="974043" y="32528"/>
              <a:ext cx="2996527" cy="4851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860" tIns="22860" rIns="22860" bIns="22860" numCol="1" anchor="t">
              <a:spAutoFit/>
            </a:bodyPr>
            <a:lstStyle>
              <a:lvl1pPr>
                <a:defRPr sz="32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1600" spc="300" dirty="0"/>
                <a:t>需要培养空间感</a:t>
              </a:r>
              <a:endParaRPr lang="en-US" altLang="zh-CN" sz="1600" spc="300" dirty="0"/>
            </a:p>
          </p:txBody>
        </p:sp>
        <p:sp>
          <p:nvSpPr>
            <p:cNvPr id="33" name="形状">
              <a:extLst>
                <a:ext uri="{FF2B5EF4-FFF2-40B4-BE49-F238E27FC236}">
                  <a16:creationId xmlns:a16="http://schemas.microsoft.com/office/drawing/2014/main" id="{04E43501-D48A-E94E-BBB3-1BC56B8135FF}"/>
                </a:ext>
              </a:extLst>
            </p:cNvPr>
            <p:cNvSpPr/>
            <p:nvPr/>
          </p:nvSpPr>
          <p:spPr>
            <a:xfrm>
              <a:off x="0" y="13059"/>
              <a:ext cx="558655" cy="5586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rgbClr val="000000"/>
            </a:solidFill>
            <a:ln w="12700" cap="flat">
              <a:noFill/>
              <a:miter lim="400000"/>
            </a:ln>
            <a:effectLst/>
          </p:spPr>
          <p:txBody>
            <a:bodyPr wrap="square" lIns="22860" tIns="22860" rIns="22860" bIns="22860" numCol="1" anchor="ctr">
              <a:noAutofit/>
            </a:bodyPr>
            <a:lstStyle/>
            <a:p>
              <a:pPr defTabSz="228531">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sz="1450"/>
            </a:p>
          </p:txBody>
        </p:sp>
      </p:grpSp>
      <p:grpSp>
        <p:nvGrpSpPr>
          <p:cNvPr id="42" name="成组">
            <a:extLst>
              <a:ext uri="{FF2B5EF4-FFF2-40B4-BE49-F238E27FC236}">
                <a16:creationId xmlns:a16="http://schemas.microsoft.com/office/drawing/2014/main" id="{7C7656C2-6334-C848-8E0E-7ECA25B5BADD}"/>
              </a:ext>
            </a:extLst>
          </p:cNvPr>
          <p:cNvGrpSpPr/>
          <p:nvPr/>
        </p:nvGrpSpPr>
        <p:grpSpPr>
          <a:xfrm>
            <a:off x="5022050" y="3594796"/>
            <a:ext cx="2798922" cy="336696"/>
            <a:chOff x="0" y="13059"/>
            <a:chExt cx="4787771" cy="558656"/>
          </a:xfrm>
        </p:grpSpPr>
        <p:sp>
          <p:nvSpPr>
            <p:cNvPr id="43"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B9AF122A-EB39-CC48-A429-72B877AA4A70}"/>
                </a:ext>
              </a:extLst>
            </p:cNvPr>
            <p:cNvSpPr txBox="1"/>
            <p:nvPr/>
          </p:nvSpPr>
          <p:spPr>
            <a:xfrm>
              <a:off x="639388" y="22459"/>
              <a:ext cx="3453350" cy="42002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r>
                <a:rPr lang="en-US" altLang="zh-CN" sz="1000" dirty="0"/>
                <a:t>2</a:t>
              </a:r>
            </a:p>
          </p:txBody>
        </p:sp>
        <p:sp>
          <p:nvSpPr>
            <p:cNvPr id="44" name="YOUR TITLE HERE">
              <a:extLst>
                <a:ext uri="{FF2B5EF4-FFF2-40B4-BE49-F238E27FC236}">
                  <a16:creationId xmlns:a16="http://schemas.microsoft.com/office/drawing/2014/main" id="{1E81B5F8-8412-0741-BE4F-65047F793FF8}"/>
                </a:ext>
              </a:extLst>
            </p:cNvPr>
            <p:cNvSpPr txBox="1"/>
            <p:nvPr/>
          </p:nvSpPr>
          <p:spPr>
            <a:xfrm>
              <a:off x="957663" y="65084"/>
              <a:ext cx="3830108" cy="4851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860" tIns="22860" rIns="22860" bIns="22860" numCol="1" anchor="t">
              <a:spAutoFit/>
            </a:bodyPr>
            <a:lstStyle>
              <a:lvl1pPr>
                <a:defRPr sz="32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1600" spc="300" dirty="0"/>
                <a:t>需要掌握透视的学生</a:t>
              </a:r>
              <a:endParaRPr lang="en-US" altLang="zh-CN" sz="1600" spc="300" dirty="0"/>
            </a:p>
          </p:txBody>
        </p:sp>
        <p:sp>
          <p:nvSpPr>
            <p:cNvPr id="45" name="形状">
              <a:extLst>
                <a:ext uri="{FF2B5EF4-FFF2-40B4-BE49-F238E27FC236}">
                  <a16:creationId xmlns:a16="http://schemas.microsoft.com/office/drawing/2014/main" id="{86B59A05-751B-CB47-AFC8-29DDB8140AFA}"/>
                </a:ext>
              </a:extLst>
            </p:cNvPr>
            <p:cNvSpPr/>
            <p:nvPr/>
          </p:nvSpPr>
          <p:spPr>
            <a:xfrm>
              <a:off x="0" y="13059"/>
              <a:ext cx="558655" cy="5586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rgbClr val="000000"/>
            </a:solidFill>
            <a:ln w="12700" cap="flat">
              <a:noFill/>
              <a:miter lim="400000"/>
            </a:ln>
            <a:effectLst/>
          </p:spPr>
          <p:txBody>
            <a:bodyPr wrap="square" lIns="22860" tIns="22860" rIns="22860" bIns="22860" numCol="1" anchor="ctr">
              <a:noAutofit/>
            </a:bodyPr>
            <a:lstStyle/>
            <a:p>
              <a:pPr defTabSz="228531">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sz="1450"/>
            </a:p>
          </p:txBody>
        </p:sp>
      </p:grpSp>
      <p:grpSp>
        <p:nvGrpSpPr>
          <p:cNvPr id="46" name="成组">
            <a:extLst>
              <a:ext uri="{FF2B5EF4-FFF2-40B4-BE49-F238E27FC236}">
                <a16:creationId xmlns:a16="http://schemas.microsoft.com/office/drawing/2014/main" id="{253964E2-3E72-8C47-8634-B9CA92227188}"/>
              </a:ext>
            </a:extLst>
          </p:cNvPr>
          <p:cNvGrpSpPr/>
          <p:nvPr/>
        </p:nvGrpSpPr>
        <p:grpSpPr>
          <a:xfrm>
            <a:off x="8978246" y="3626151"/>
            <a:ext cx="2407565" cy="336696"/>
            <a:chOff x="0" y="13059"/>
            <a:chExt cx="4118327" cy="558656"/>
          </a:xfrm>
        </p:grpSpPr>
        <p:sp>
          <p:nvSpPr>
            <p:cNvPr id="47"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EA10ED8A-4275-214D-8C77-A4B11547A22C}"/>
                </a:ext>
              </a:extLst>
            </p:cNvPr>
            <p:cNvSpPr txBox="1"/>
            <p:nvPr/>
          </p:nvSpPr>
          <p:spPr>
            <a:xfrm>
              <a:off x="664975" y="45615"/>
              <a:ext cx="3453352" cy="42002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r>
                <a:rPr lang="en-US" altLang="zh-CN" sz="1000" dirty="0"/>
                <a:t>3</a:t>
              </a:r>
            </a:p>
          </p:txBody>
        </p:sp>
        <p:sp>
          <p:nvSpPr>
            <p:cNvPr id="48" name="YOUR TITLE HERE">
              <a:extLst>
                <a:ext uri="{FF2B5EF4-FFF2-40B4-BE49-F238E27FC236}">
                  <a16:creationId xmlns:a16="http://schemas.microsoft.com/office/drawing/2014/main" id="{7692F530-1DD1-B14E-B0F5-EEEE2F189F83}"/>
                </a:ext>
              </a:extLst>
            </p:cNvPr>
            <p:cNvSpPr txBox="1"/>
            <p:nvPr/>
          </p:nvSpPr>
          <p:spPr>
            <a:xfrm>
              <a:off x="1063983" y="30348"/>
              <a:ext cx="1746144" cy="4851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860" tIns="22860" rIns="22860" bIns="22860" numCol="1" anchor="t">
              <a:spAutoFit/>
            </a:bodyPr>
            <a:lstStyle>
              <a:lvl1pPr>
                <a:defRPr sz="32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1600" spc="300" dirty="0"/>
                <a:t>潜在人群</a:t>
              </a:r>
              <a:endParaRPr lang="en-US" altLang="zh-CN" sz="1600" spc="300" dirty="0"/>
            </a:p>
          </p:txBody>
        </p:sp>
        <p:sp>
          <p:nvSpPr>
            <p:cNvPr id="49" name="形状">
              <a:extLst>
                <a:ext uri="{FF2B5EF4-FFF2-40B4-BE49-F238E27FC236}">
                  <a16:creationId xmlns:a16="http://schemas.microsoft.com/office/drawing/2014/main" id="{525B6A1B-5818-4E4F-A915-861C431674F9}"/>
                </a:ext>
              </a:extLst>
            </p:cNvPr>
            <p:cNvSpPr/>
            <p:nvPr/>
          </p:nvSpPr>
          <p:spPr>
            <a:xfrm>
              <a:off x="0" y="13059"/>
              <a:ext cx="558655" cy="5586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rgbClr val="000000"/>
            </a:solidFill>
            <a:ln w="12700" cap="flat">
              <a:noFill/>
              <a:miter lim="400000"/>
            </a:ln>
            <a:effectLst/>
          </p:spPr>
          <p:txBody>
            <a:bodyPr wrap="square" lIns="22860" tIns="22860" rIns="22860" bIns="22860" numCol="1" anchor="ctr">
              <a:noAutofit/>
            </a:bodyPr>
            <a:lstStyle/>
            <a:p>
              <a:pPr defTabSz="228531">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sz="1450"/>
            </a:p>
          </p:txBody>
        </p:sp>
      </p:grpSp>
      <p:sp>
        <p:nvSpPr>
          <p:cNvPr id="54" name="幻灯片编号">
            <a:extLst>
              <a:ext uri="{FF2B5EF4-FFF2-40B4-BE49-F238E27FC236}">
                <a16:creationId xmlns:a16="http://schemas.microsoft.com/office/drawing/2014/main" id="{BA4C346F-0DE2-D64F-BA9E-36147FF75203}"/>
              </a:ext>
            </a:extLst>
          </p:cNvPr>
          <p:cNvSpPr txBox="1">
            <a:spLocks/>
          </p:cNvSpPr>
          <p:nvPr/>
        </p:nvSpPr>
        <p:spPr>
          <a:xfrm>
            <a:off x="11273357" y="500953"/>
            <a:ext cx="224909" cy="23112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uFill>
                  <a:solidFill>
                    <a:srgbClr val="FFFFFF"/>
                  </a:solidFill>
                </a:uFill>
                <a:latin typeface="Montserrat Light"/>
                <a:ea typeface="Montserrat Light"/>
                <a:cs typeface="Montserrat Light"/>
                <a:sym typeface="Montserrat Ligh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1600">
                <a:uFill>
                  <a:solidFill>
                    <a:srgbClr val="7F7F7F"/>
                  </a:solidFill>
                </a:uFill>
                <a:latin typeface="+mj-lt"/>
                <a:ea typeface="+mj-ea"/>
                <a:cs typeface="+mj-cs"/>
                <a:sym typeface="Helvetica"/>
              </a:defRPr>
            </a:pPr>
            <a:fld id="{86CB4B4D-7CA3-9044-876B-883B54F8677D}" type="slidenum">
              <a:rPr lang="en-US" altLang="zh-CN" sz="1600" smtClean="0">
                <a:solidFill>
                  <a:schemeClr val="bg1"/>
                </a:solidFill>
                <a:uFill>
                  <a:solidFill>
                    <a:srgbClr val="7F7F7F"/>
                  </a:solidFill>
                </a:uFill>
                <a:latin typeface="+mj-lt"/>
                <a:ea typeface="+mj-ea"/>
                <a:cs typeface="+mj-cs"/>
                <a:sym typeface="Helvetica"/>
              </a:rPr>
              <a:pPr>
                <a:defRPr sz="1600">
                  <a:uFill>
                    <a:solidFill>
                      <a:srgbClr val="7F7F7F"/>
                    </a:solidFill>
                  </a:uFill>
                  <a:latin typeface="+mj-lt"/>
                  <a:ea typeface="+mj-ea"/>
                  <a:cs typeface="+mj-cs"/>
                  <a:sym typeface="Helvetica"/>
                </a:defRPr>
              </a:pPr>
              <a:t>5</a:t>
            </a:fld>
            <a:endParaRPr lang="zh-CN" altLang="en-US" sz="1600" dirty="0">
              <a:solidFill>
                <a:schemeClr val="bg1"/>
              </a:solidFill>
              <a:uFill>
                <a:solidFill>
                  <a:srgbClr val="7F7F7F"/>
                </a:solidFill>
              </a:uFill>
              <a:latin typeface="+mj-lt"/>
              <a:ea typeface="+mj-ea"/>
              <a:cs typeface="+mj-cs"/>
              <a:sym typeface="Helvetica"/>
            </a:endParaRPr>
          </a:p>
        </p:txBody>
      </p:sp>
      <p:sp>
        <p:nvSpPr>
          <p:cNvPr id="21" name="RESPONSIVE LAYOUT">
            <a:extLst>
              <a:ext uri="{FF2B5EF4-FFF2-40B4-BE49-F238E27FC236}">
                <a16:creationId xmlns:a16="http://schemas.microsoft.com/office/drawing/2014/main" id="{6CE89042-844A-FE4A-A078-CF37E772BF30}"/>
              </a:ext>
            </a:extLst>
          </p:cNvPr>
          <p:cNvSpPr txBox="1"/>
          <p:nvPr/>
        </p:nvSpPr>
        <p:spPr>
          <a:xfrm>
            <a:off x="3040303" y="886173"/>
            <a:ext cx="5897998" cy="7078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t>用户人群</a:t>
            </a:r>
            <a:endParaRPr sz="4000" spc="300" dirty="0"/>
          </a:p>
        </p:txBody>
      </p:sp>
    </p:spTree>
    <p:extLst>
      <p:ext uri="{BB962C8B-B14F-4D97-AF65-F5344CB8AC3E}">
        <p14:creationId xmlns:p14="http://schemas.microsoft.com/office/powerpoint/2010/main" val="208454748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063408E-17C8-5643-84D0-5EF7D5FB9B5B}"/>
              </a:ext>
            </a:extLst>
          </p:cNvPr>
          <p:cNvPicPr>
            <a:picLocks noChangeAspect="1"/>
          </p:cNvPicPr>
          <p:nvPr/>
        </p:nvPicPr>
        <p:blipFill>
          <a:blip r:embed="rId2"/>
          <a:stretch>
            <a:fillRect/>
          </a:stretch>
        </p:blipFill>
        <p:spPr>
          <a:xfrm>
            <a:off x="33874" y="98119"/>
            <a:ext cx="12124251" cy="6661762"/>
          </a:xfrm>
          <a:prstGeom prst="rect">
            <a:avLst/>
          </a:prstGeom>
        </p:spPr>
      </p:pic>
      <p:sp>
        <p:nvSpPr>
          <p:cNvPr id="6" name="OUR COMPANY IN THE TIME">
            <a:extLst>
              <a:ext uri="{FF2B5EF4-FFF2-40B4-BE49-F238E27FC236}">
                <a16:creationId xmlns:a16="http://schemas.microsoft.com/office/drawing/2014/main" id="{8A40B6A2-A625-EF46-A199-5C9ECAB2F0C3}"/>
              </a:ext>
            </a:extLst>
          </p:cNvPr>
          <p:cNvSpPr txBox="1"/>
          <p:nvPr/>
        </p:nvSpPr>
        <p:spPr>
          <a:xfrm>
            <a:off x="4808975" y="2644170"/>
            <a:ext cx="3739125" cy="15696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rIns="22860">
            <a:spAutoFit/>
          </a:bodyPr>
          <a:lstStyle>
            <a:lvl1pP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800" spc="300" dirty="0">
                <a:solidFill>
                  <a:schemeClr val="tx1">
                    <a:lumMod val="95000"/>
                    <a:lumOff val="5000"/>
                  </a:schemeClr>
                </a:solidFill>
              </a:rPr>
              <a:t>假定和约束</a:t>
            </a:r>
            <a:endParaRPr lang="en-US" altLang="zh-CN" sz="4800" spc="300" dirty="0">
              <a:solidFill>
                <a:schemeClr val="tx1">
                  <a:lumMod val="95000"/>
                  <a:lumOff val="5000"/>
                </a:schemeClr>
              </a:solidFill>
            </a:endParaRPr>
          </a:p>
          <a:p>
            <a:pPr>
              <a:defRPr sz="3600" spc="0">
                <a:solidFill>
                  <a:srgbClr val="7F7F7F"/>
                </a:solidFill>
                <a:uFill>
                  <a:solidFill>
                    <a:srgbClr val="7F7F7F"/>
                  </a:solidFill>
                </a:uFill>
                <a:latin typeface="Lato Light"/>
                <a:ea typeface="Lato Light"/>
                <a:cs typeface="Lato Light"/>
                <a:sym typeface="Lato Light"/>
              </a:defRPr>
            </a:pPr>
            <a:r>
              <a:rPr lang="zh-CN" altLang="en-US" sz="4800" spc="300" dirty="0">
                <a:solidFill>
                  <a:schemeClr val="tx1">
                    <a:lumMod val="95000"/>
                    <a:lumOff val="5000"/>
                  </a:schemeClr>
                </a:solidFill>
              </a:rPr>
              <a:t>   </a:t>
            </a:r>
            <a:r>
              <a:rPr lang="en-US" altLang="zh-CN" sz="4800" spc="300" dirty="0">
                <a:solidFill>
                  <a:schemeClr val="tx1">
                    <a:lumMod val="95000"/>
                    <a:lumOff val="5000"/>
                  </a:schemeClr>
                </a:solidFill>
              </a:rPr>
              <a:t>Gantt</a:t>
            </a:r>
            <a:r>
              <a:rPr lang="zh-CN" altLang="en-US" sz="4800" spc="300" dirty="0">
                <a:solidFill>
                  <a:schemeClr val="tx1">
                    <a:lumMod val="95000"/>
                    <a:lumOff val="5000"/>
                  </a:schemeClr>
                </a:solidFill>
              </a:rPr>
              <a:t>图</a:t>
            </a:r>
            <a:endParaRPr sz="4800" spc="300" dirty="0">
              <a:solidFill>
                <a:schemeClr val="tx1">
                  <a:lumMod val="95000"/>
                  <a:lumOff val="5000"/>
                </a:schemeClr>
              </a:solidFill>
            </a:endParaRPr>
          </a:p>
        </p:txBody>
      </p:sp>
    </p:spTree>
    <p:extLst>
      <p:ext uri="{BB962C8B-B14F-4D97-AF65-F5344CB8AC3E}">
        <p14:creationId xmlns:p14="http://schemas.microsoft.com/office/powerpoint/2010/main" val="126514641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xit" presetSubtype="32" fill="hold" grpId="0" nodeType="clickEffect">
                                  <p:stCondLst>
                                    <p:cond delay="0"/>
                                  </p:stCondLst>
                                  <p:childTnLst>
                                    <p:anim calcmode="lin" valueType="num">
                                      <p:cBhvr>
                                        <p:cTn id="6" dur="500"/>
                                        <p:tgtEl>
                                          <p:spTgt spid="6"/>
                                        </p:tgtEl>
                                        <p:attrNameLst>
                                          <p:attrName>ppt_w</p:attrName>
                                        </p:attrNameLst>
                                      </p:cBhvr>
                                      <p:tavLst>
                                        <p:tav tm="0">
                                          <p:val>
                                            <p:strVal val="ppt_w"/>
                                          </p:val>
                                        </p:tav>
                                        <p:tav tm="100000">
                                          <p:val>
                                            <p:fltVal val="0"/>
                                          </p:val>
                                        </p:tav>
                                      </p:tavLst>
                                    </p:anim>
                                    <p:anim calcmode="lin" valueType="num">
                                      <p:cBhvr>
                                        <p:cTn id="7" dur="500"/>
                                        <p:tgtEl>
                                          <p:spTgt spid="6"/>
                                        </p:tgtEl>
                                        <p:attrNameLst>
                                          <p:attrName>ppt_h</p:attrName>
                                        </p:attrNameLst>
                                      </p:cBhvr>
                                      <p:tavLst>
                                        <p:tav tm="0">
                                          <p:val>
                                            <p:strVal val="ppt_h"/>
                                          </p:val>
                                        </p:tav>
                                        <p:tav tm="100000">
                                          <p:val>
                                            <p:fltVal val="0"/>
                                          </p:val>
                                        </p:tav>
                                      </p:tavLst>
                                    </p:anim>
                                    <p:set>
                                      <p:cBhvr>
                                        <p:cTn id="8" dur="1" fill="hold">
                                          <p:stCondLst>
                                            <p:cond delay="499"/>
                                          </p:stCondLst>
                                        </p:cTn>
                                        <p:tgtEl>
                                          <p:spTgt spid="6"/>
                                        </p:tgtEl>
                                        <p:attrNameLst>
                                          <p:attrName>style.visibility</p:attrName>
                                        </p:attrNameLst>
                                      </p:cBhvr>
                                      <p:to>
                                        <p:strVal val="hidden"/>
                                      </p:to>
                                    </p:set>
                                  </p:childTnLst>
                                </p:cTn>
                              </p:par>
                              <p:par>
                                <p:cTn id="9" presetID="23" presetClass="entr" presetSubtype="16"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3189994" y="3016515"/>
            <a:ext cx="5812012" cy="824970"/>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6000" b="0" spc="300" dirty="0"/>
              <a:t>需求规定 </a:t>
            </a:r>
          </a:p>
        </p:txBody>
      </p:sp>
      <p:sp>
        <p:nvSpPr>
          <p:cNvPr id="70" name="CHAPTER 01"/>
          <p:cNvSpPr txBox="1"/>
          <p:nvPr/>
        </p:nvSpPr>
        <p:spPr>
          <a:xfrm>
            <a:off x="3290248" y="2640401"/>
            <a:ext cx="3531417" cy="17312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Export high-level logic model</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ma14="http://schemas.microsoft.com/office/mac/drawingml/2011/main" xmlns="" val="1"/>
            </a:ext>
          </a:extLst>
        </p:spPr>
        <p:txBody>
          <a:bodyPr/>
          <a:lstStyle/>
          <a:p>
            <a:r>
              <a:rPr lang="en-US" altLang="zh-CN" dirty="0"/>
              <a:t>18</a:t>
            </a:r>
            <a:endParaRPr dirty="0"/>
          </a:p>
        </p:txBody>
      </p:sp>
      <p:sp>
        <p:nvSpPr>
          <p:cNvPr id="3" name="平行四边形 2">
            <a:extLst>
              <a:ext uri="{FF2B5EF4-FFF2-40B4-BE49-F238E27FC236}">
                <a16:creationId xmlns:a16="http://schemas.microsoft.com/office/drawing/2014/main" id="{00482E9B-A707-5947-984A-1DC1D8546439}"/>
              </a:ext>
            </a:extLst>
          </p:cNvPr>
          <p:cNvSpPr/>
          <p:nvPr/>
        </p:nvSpPr>
        <p:spPr>
          <a:xfrm rot="7916813">
            <a:off x="9340305" y="-3838016"/>
            <a:ext cx="2587288" cy="10471023"/>
          </a:xfrm>
          <a:prstGeom prst="parallelogram">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13295379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1EE8372-6F30-5840-A9A9-72A01FB9A4AC}"/>
              </a:ext>
            </a:extLst>
          </p:cNvPr>
          <p:cNvPicPr>
            <a:picLocks noChangeAspect="1"/>
          </p:cNvPicPr>
          <p:nvPr/>
        </p:nvPicPr>
        <p:blipFill>
          <a:blip r:embed="rId2"/>
          <a:stretch>
            <a:fillRect/>
          </a:stretch>
        </p:blipFill>
        <p:spPr>
          <a:xfrm>
            <a:off x="2736676" y="717460"/>
            <a:ext cx="7128885" cy="5423080"/>
          </a:xfrm>
          <a:prstGeom prst="rect">
            <a:avLst/>
          </a:prstGeom>
          <a:effectLst>
            <a:outerShdw blurRad="1079500" dist="50800" dir="7380000" algn="ctr" rotWithShape="0">
              <a:srgbClr val="000000">
                <a:alpha val="39000"/>
              </a:srgbClr>
            </a:outerShdw>
          </a:effectLst>
        </p:spPr>
      </p:pic>
      <p:sp>
        <p:nvSpPr>
          <p:cNvPr id="4" name="1.1商品入库">
            <a:extLst>
              <a:ext uri="{FF2B5EF4-FFF2-40B4-BE49-F238E27FC236}">
                <a16:creationId xmlns:a16="http://schemas.microsoft.com/office/drawing/2014/main" id="{19F7241C-F880-8043-8030-BDBBEDCC69B9}"/>
              </a:ext>
            </a:extLst>
          </p:cNvPr>
          <p:cNvSpPr txBox="1"/>
          <p:nvPr/>
        </p:nvSpPr>
        <p:spPr>
          <a:xfrm>
            <a:off x="5196173" y="2854996"/>
            <a:ext cx="2386156" cy="574004"/>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b="0" spc="300" dirty="0"/>
              <a:t>主要界面</a:t>
            </a:r>
          </a:p>
        </p:txBody>
      </p:sp>
      <p:pic>
        <p:nvPicPr>
          <p:cNvPr id="5" name="图片 4">
            <a:extLst>
              <a:ext uri="{FF2B5EF4-FFF2-40B4-BE49-F238E27FC236}">
                <a16:creationId xmlns:a16="http://schemas.microsoft.com/office/drawing/2014/main" id="{CE01FC37-3223-2746-93C0-495E46EAFBD4}"/>
              </a:ext>
            </a:extLst>
          </p:cNvPr>
          <p:cNvPicPr>
            <a:picLocks noChangeAspect="1"/>
          </p:cNvPicPr>
          <p:nvPr/>
        </p:nvPicPr>
        <p:blipFill>
          <a:blip r:embed="rId3"/>
          <a:stretch>
            <a:fillRect/>
          </a:stretch>
        </p:blipFill>
        <p:spPr>
          <a:xfrm>
            <a:off x="639886" y="254000"/>
            <a:ext cx="3175000" cy="6350000"/>
          </a:xfrm>
          <a:prstGeom prst="rect">
            <a:avLst/>
          </a:prstGeom>
        </p:spPr>
      </p:pic>
      <p:pic>
        <p:nvPicPr>
          <p:cNvPr id="6" name="图片 5">
            <a:extLst>
              <a:ext uri="{FF2B5EF4-FFF2-40B4-BE49-F238E27FC236}">
                <a16:creationId xmlns:a16="http://schemas.microsoft.com/office/drawing/2014/main" id="{78DAD290-F7E7-A341-A2D5-2A0C6554D121}"/>
              </a:ext>
            </a:extLst>
          </p:cNvPr>
          <p:cNvPicPr>
            <a:picLocks noChangeAspect="1"/>
          </p:cNvPicPr>
          <p:nvPr/>
        </p:nvPicPr>
        <p:blipFill>
          <a:blip r:embed="rId4"/>
          <a:stretch>
            <a:fillRect/>
          </a:stretch>
        </p:blipFill>
        <p:spPr>
          <a:xfrm>
            <a:off x="8556729" y="254000"/>
            <a:ext cx="3175000" cy="6350000"/>
          </a:xfrm>
          <a:prstGeom prst="rect">
            <a:avLst/>
          </a:prstGeom>
        </p:spPr>
      </p:pic>
    </p:spTree>
    <p:extLst>
      <p:ext uri="{BB962C8B-B14F-4D97-AF65-F5344CB8AC3E}">
        <p14:creationId xmlns:p14="http://schemas.microsoft.com/office/powerpoint/2010/main" val="297939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SPONSIVE LAYOUT">
            <a:extLst>
              <a:ext uri="{FF2B5EF4-FFF2-40B4-BE49-F238E27FC236}">
                <a16:creationId xmlns:a16="http://schemas.microsoft.com/office/drawing/2014/main" id="{C8CF29EB-3D8F-6449-B18B-9EBD08F2146D}"/>
              </a:ext>
            </a:extLst>
          </p:cNvPr>
          <p:cNvSpPr txBox="1"/>
          <p:nvPr/>
        </p:nvSpPr>
        <p:spPr>
          <a:xfrm>
            <a:off x="3191591" y="402405"/>
            <a:ext cx="5897998" cy="1323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t>通用型</a:t>
            </a:r>
            <a:endParaRPr lang="en-US" altLang="zh-CN" sz="4000" spc="300" dirty="0"/>
          </a:p>
          <a:p>
            <a:pPr>
              <a:defRPr sz="3600" spc="0">
                <a:solidFill>
                  <a:srgbClr val="7F7F7F"/>
                </a:solidFill>
                <a:uFill>
                  <a:solidFill>
                    <a:srgbClr val="7F7F7F"/>
                  </a:solidFill>
                </a:uFill>
                <a:latin typeface="Lato Light"/>
                <a:ea typeface="Lato Light"/>
                <a:cs typeface="Lato Light"/>
                <a:sym typeface="Lato Light"/>
              </a:defRPr>
            </a:pPr>
            <a:endParaRPr lang="en-US" altLang="zh-CN" sz="4000" spc="300" dirty="0"/>
          </a:p>
        </p:txBody>
      </p:sp>
      <p:sp>
        <p:nvSpPr>
          <p:cNvPr id="4" name="右箭头 3">
            <a:extLst>
              <a:ext uri="{FF2B5EF4-FFF2-40B4-BE49-F238E27FC236}">
                <a16:creationId xmlns:a16="http://schemas.microsoft.com/office/drawing/2014/main" id="{8F70727A-D48A-414C-896F-24535D20194A}"/>
              </a:ext>
            </a:extLst>
          </p:cNvPr>
          <p:cNvSpPr/>
          <p:nvPr/>
        </p:nvSpPr>
        <p:spPr>
          <a:xfrm>
            <a:off x="1372512" y="172584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左箭头 4">
            <a:extLst>
              <a:ext uri="{FF2B5EF4-FFF2-40B4-BE49-F238E27FC236}">
                <a16:creationId xmlns:a16="http://schemas.microsoft.com/office/drawing/2014/main" id="{C148D87B-9190-0946-8F73-F001F1287DC8}"/>
              </a:ext>
            </a:extLst>
          </p:cNvPr>
          <p:cNvSpPr/>
          <p:nvPr/>
        </p:nvSpPr>
        <p:spPr>
          <a:xfrm>
            <a:off x="3244261" y="1730416"/>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上箭头 5">
            <a:extLst>
              <a:ext uri="{FF2B5EF4-FFF2-40B4-BE49-F238E27FC236}">
                <a16:creationId xmlns:a16="http://schemas.microsoft.com/office/drawing/2014/main" id="{D211834D-3057-D244-9414-75039255F51F}"/>
              </a:ext>
            </a:extLst>
          </p:cNvPr>
          <p:cNvSpPr/>
          <p:nvPr/>
        </p:nvSpPr>
        <p:spPr>
          <a:xfrm>
            <a:off x="8427187" y="1478956"/>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下箭头 6">
            <a:extLst>
              <a:ext uri="{FF2B5EF4-FFF2-40B4-BE49-F238E27FC236}">
                <a16:creationId xmlns:a16="http://schemas.microsoft.com/office/drawing/2014/main" id="{7CA347E7-8AF9-1841-B554-BFAB1ACF8DB8}"/>
              </a:ext>
            </a:extLst>
          </p:cNvPr>
          <p:cNvSpPr/>
          <p:nvPr/>
        </p:nvSpPr>
        <p:spPr>
          <a:xfrm>
            <a:off x="10221664" y="1537257"/>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RESPONSIVE LAYOUT">
            <a:extLst>
              <a:ext uri="{FF2B5EF4-FFF2-40B4-BE49-F238E27FC236}">
                <a16:creationId xmlns:a16="http://schemas.microsoft.com/office/drawing/2014/main" id="{0AEE5407-A0A8-4048-887C-207F03E089E4}"/>
              </a:ext>
            </a:extLst>
          </p:cNvPr>
          <p:cNvSpPr txBox="1"/>
          <p:nvPr/>
        </p:nvSpPr>
        <p:spPr>
          <a:xfrm>
            <a:off x="648143" y="3155820"/>
            <a:ext cx="4903354" cy="584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3200" spc="300" dirty="0"/>
              <a:t>方案一：</a:t>
            </a:r>
            <a:endParaRPr sz="3200" spc="300" dirty="0"/>
          </a:p>
        </p:txBody>
      </p:sp>
      <p:sp>
        <p:nvSpPr>
          <p:cNvPr id="9" name="RESPONSIVE LAYOUT">
            <a:extLst>
              <a:ext uri="{FF2B5EF4-FFF2-40B4-BE49-F238E27FC236}">
                <a16:creationId xmlns:a16="http://schemas.microsoft.com/office/drawing/2014/main" id="{DD96695A-BD7A-3843-99B8-5505872E59B9}"/>
              </a:ext>
            </a:extLst>
          </p:cNvPr>
          <p:cNvSpPr txBox="1"/>
          <p:nvPr/>
        </p:nvSpPr>
        <p:spPr>
          <a:xfrm>
            <a:off x="6640504" y="3155821"/>
            <a:ext cx="5897998" cy="584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3200" spc="300" dirty="0"/>
              <a:t>方案二：</a:t>
            </a:r>
            <a:endParaRPr sz="3200" spc="300" dirty="0"/>
          </a:p>
        </p:txBody>
      </p:sp>
      <p:sp>
        <p:nvSpPr>
          <p:cNvPr id="10"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06DEFA46-1512-E445-8AFC-92C9673F96BE}"/>
              </a:ext>
            </a:extLst>
          </p:cNvPr>
          <p:cNvSpPr txBox="1"/>
          <p:nvPr/>
        </p:nvSpPr>
        <p:spPr>
          <a:xfrm>
            <a:off x="2240037" y="3815330"/>
            <a:ext cx="2513040" cy="2945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en-US" sz="1200" dirty="0"/>
              <a:t>方向垂直视角方向</a:t>
            </a:r>
          </a:p>
        </p:txBody>
      </p:sp>
      <p:sp>
        <p:nvSpPr>
          <p:cNvPr id="11"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D7DD200B-FB67-F84B-B458-D89F3E14F187}"/>
              </a:ext>
            </a:extLst>
          </p:cNvPr>
          <p:cNvSpPr txBox="1"/>
          <p:nvPr/>
        </p:nvSpPr>
        <p:spPr>
          <a:xfrm>
            <a:off x="8332983" y="3885981"/>
            <a:ext cx="2513040" cy="2945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en-US" sz="1200" dirty="0"/>
              <a:t>沿着以中心点与视角连线构成的球面</a:t>
            </a:r>
          </a:p>
        </p:txBody>
      </p:sp>
      <p:sp>
        <p:nvSpPr>
          <p:cNvPr id="14" name="十字箭头标注 13">
            <a:extLst>
              <a:ext uri="{FF2B5EF4-FFF2-40B4-BE49-F238E27FC236}">
                <a16:creationId xmlns:a16="http://schemas.microsoft.com/office/drawing/2014/main" id="{5B2FB5E7-2CDF-ED47-8CBA-2EB499501BC5}"/>
              </a:ext>
            </a:extLst>
          </p:cNvPr>
          <p:cNvSpPr/>
          <p:nvPr/>
        </p:nvSpPr>
        <p:spPr>
          <a:xfrm>
            <a:off x="5532514" y="1389211"/>
            <a:ext cx="1216152" cy="1216152"/>
          </a:xfrm>
          <a:prstGeom prst="quadArrowCallo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3" name="图片 12">
            <a:extLst>
              <a:ext uri="{FF2B5EF4-FFF2-40B4-BE49-F238E27FC236}">
                <a16:creationId xmlns:a16="http://schemas.microsoft.com/office/drawing/2014/main" id="{25B5811D-7F39-BA42-B650-79B9F84F23B2}"/>
              </a:ext>
            </a:extLst>
          </p:cNvPr>
          <p:cNvPicPr>
            <a:picLocks noChangeAspect="1"/>
          </p:cNvPicPr>
          <p:nvPr/>
        </p:nvPicPr>
        <p:blipFill>
          <a:blip r:embed="rId2"/>
          <a:stretch>
            <a:fillRect/>
          </a:stretch>
        </p:blipFill>
        <p:spPr>
          <a:xfrm>
            <a:off x="4712423" y="1149564"/>
            <a:ext cx="2781300" cy="5626100"/>
          </a:xfrm>
          <a:prstGeom prst="rect">
            <a:avLst/>
          </a:prstGeom>
        </p:spPr>
      </p:pic>
      <p:pic>
        <p:nvPicPr>
          <p:cNvPr id="16" name="图片 15">
            <a:extLst>
              <a:ext uri="{FF2B5EF4-FFF2-40B4-BE49-F238E27FC236}">
                <a16:creationId xmlns:a16="http://schemas.microsoft.com/office/drawing/2014/main" id="{81C83FDA-2FEB-394B-A0D3-CD37BA96F344}"/>
              </a:ext>
            </a:extLst>
          </p:cNvPr>
          <p:cNvPicPr>
            <a:picLocks noChangeAspect="1"/>
          </p:cNvPicPr>
          <p:nvPr/>
        </p:nvPicPr>
        <p:blipFill rotWithShape="1">
          <a:blip r:embed="rId3"/>
          <a:srcRect l="12990" r="7129"/>
          <a:stretch/>
        </p:blipFill>
        <p:spPr>
          <a:xfrm>
            <a:off x="4918407" y="1828800"/>
            <a:ext cx="2384436" cy="4246738"/>
          </a:xfrm>
          <a:prstGeom prst="rect">
            <a:avLst/>
          </a:prstGeom>
        </p:spPr>
      </p:pic>
      <p:pic>
        <p:nvPicPr>
          <p:cNvPr id="18" name="图片 17">
            <a:extLst>
              <a:ext uri="{FF2B5EF4-FFF2-40B4-BE49-F238E27FC236}">
                <a16:creationId xmlns:a16="http://schemas.microsoft.com/office/drawing/2014/main" id="{FC69AE0A-D235-404A-9BA5-BF7858ABDF35}"/>
              </a:ext>
            </a:extLst>
          </p:cNvPr>
          <p:cNvPicPr>
            <a:picLocks noChangeAspect="1"/>
          </p:cNvPicPr>
          <p:nvPr/>
        </p:nvPicPr>
        <p:blipFill>
          <a:blip r:embed="rId4"/>
          <a:stretch>
            <a:fillRect/>
          </a:stretch>
        </p:blipFill>
        <p:spPr>
          <a:xfrm>
            <a:off x="4825525" y="1825892"/>
            <a:ext cx="2513040" cy="4246738"/>
          </a:xfrm>
          <a:prstGeom prst="rect">
            <a:avLst/>
          </a:prstGeom>
        </p:spPr>
      </p:pic>
    </p:spTree>
    <p:extLst>
      <p:ext uri="{BB962C8B-B14F-4D97-AF65-F5344CB8AC3E}">
        <p14:creationId xmlns:p14="http://schemas.microsoft.com/office/powerpoint/2010/main" val="187446360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2000" tmFilter="0, 0; .2, .5; .8, .5; 1, 0"/>
                                        <p:tgtEl>
                                          <p:spTgt spid="4"/>
                                        </p:tgtEl>
                                      </p:cBhvr>
                                    </p:animEffect>
                                    <p:animScale>
                                      <p:cBhvr>
                                        <p:cTn id="7" dur="1000" autoRev="1" fill="hold"/>
                                        <p:tgtEl>
                                          <p:spTgt spid="4"/>
                                        </p:tgtEl>
                                      </p:cBhvr>
                                      <p:by x="105000" y="105000"/>
                                    </p:animScale>
                                  </p:childTnLst>
                                </p:cTn>
                              </p:par>
                              <p:par>
                                <p:cTn id="8" presetID="26" presetClass="emph" presetSubtype="0" repeatCount="indefinite" fill="hold" grpId="0" nodeType="withEffect">
                                  <p:stCondLst>
                                    <p:cond delay="0"/>
                                  </p:stCondLst>
                                  <p:childTnLst>
                                    <p:animEffect transition="out" filter="fade">
                                      <p:cBhvr>
                                        <p:cTn id="9" dur="2000" tmFilter="0, 0; .2, .5; .8, .5; 1, 0"/>
                                        <p:tgtEl>
                                          <p:spTgt spid="5"/>
                                        </p:tgtEl>
                                      </p:cBhvr>
                                    </p:animEffect>
                                    <p:animScale>
                                      <p:cBhvr>
                                        <p:cTn id="10" dur="1000" autoRev="1" fill="hold"/>
                                        <p:tgtEl>
                                          <p:spTgt spid="5"/>
                                        </p:tgtEl>
                                      </p:cBhvr>
                                      <p:by x="105000" y="105000"/>
                                    </p:animScale>
                                  </p:childTnLst>
                                </p:cTn>
                              </p:par>
                              <p:par>
                                <p:cTn id="11" presetID="26" presetClass="emph" presetSubtype="0" repeatCount="indefinite" fill="hold" grpId="0" nodeType="withEffect">
                                  <p:stCondLst>
                                    <p:cond delay="0"/>
                                  </p:stCondLst>
                                  <p:childTnLst>
                                    <p:animEffect transition="out" filter="fade">
                                      <p:cBhvr>
                                        <p:cTn id="12" dur="2000" tmFilter="0, 0; .2, .5; .8, .5; 1, 0"/>
                                        <p:tgtEl>
                                          <p:spTgt spid="6"/>
                                        </p:tgtEl>
                                      </p:cBhvr>
                                    </p:animEffect>
                                    <p:animScale>
                                      <p:cBhvr>
                                        <p:cTn id="13" dur="1000" autoRev="1" fill="hold"/>
                                        <p:tgtEl>
                                          <p:spTgt spid="6"/>
                                        </p:tgtEl>
                                      </p:cBhvr>
                                      <p:by x="105000" y="105000"/>
                                    </p:animScale>
                                  </p:childTnLst>
                                </p:cTn>
                              </p:par>
                              <p:par>
                                <p:cTn id="14" presetID="26" presetClass="emph" presetSubtype="0" repeatCount="indefinite" fill="hold" grpId="0" nodeType="withEffect">
                                  <p:stCondLst>
                                    <p:cond delay="0"/>
                                  </p:stCondLst>
                                  <p:childTnLst>
                                    <p:animEffect transition="out" filter="fade">
                                      <p:cBhvr>
                                        <p:cTn id="15" dur="2000" tmFilter="0, 0; .2, .5; .8, .5; 1, 0"/>
                                        <p:tgtEl>
                                          <p:spTgt spid="7"/>
                                        </p:tgtEl>
                                      </p:cBhvr>
                                    </p:animEffect>
                                    <p:animScale>
                                      <p:cBhvr>
                                        <p:cTn id="16" dur="1000" autoRev="1" fill="hold"/>
                                        <p:tgtEl>
                                          <p:spTgt spid="7"/>
                                        </p:tgtEl>
                                      </p:cBhvr>
                                      <p:by x="105000" y="105000"/>
                                    </p:animScale>
                                  </p:childTnLst>
                                </p:cTn>
                              </p:par>
                              <p:par>
                                <p:cTn id="17" presetID="27" presetClass="emph" presetSubtype="0" repeatCount="indefinite" fill="remove" grpId="0" nodeType="withEffect">
                                  <p:stCondLst>
                                    <p:cond delay="0"/>
                                  </p:stCondLst>
                                  <p:childTnLst>
                                    <p:animClr clrSpc="rgb" dir="cw">
                                      <p:cBhvr override="childStyle">
                                        <p:cTn id="18" dur="1000" autoRev="1" fill="remove"/>
                                        <p:tgtEl>
                                          <p:spTgt spid="14"/>
                                        </p:tgtEl>
                                        <p:attrNameLst>
                                          <p:attrName>style.color</p:attrName>
                                        </p:attrNameLst>
                                      </p:cBhvr>
                                      <p:to>
                                        <a:schemeClr val="bg1"/>
                                      </p:to>
                                    </p:animClr>
                                    <p:animClr clrSpc="rgb" dir="cw">
                                      <p:cBhvr>
                                        <p:cTn id="19" dur="1000" autoRev="1" fill="remove"/>
                                        <p:tgtEl>
                                          <p:spTgt spid="14"/>
                                        </p:tgtEl>
                                        <p:attrNameLst>
                                          <p:attrName>fillcolor</p:attrName>
                                        </p:attrNameLst>
                                      </p:cBhvr>
                                      <p:to>
                                        <a:schemeClr val="bg1"/>
                                      </p:to>
                                    </p:animClr>
                                    <p:set>
                                      <p:cBhvr>
                                        <p:cTn id="20" dur="1000" autoRev="1" fill="remove"/>
                                        <p:tgtEl>
                                          <p:spTgt spid="14"/>
                                        </p:tgtEl>
                                        <p:attrNameLst>
                                          <p:attrName>fill.type</p:attrName>
                                        </p:attrNameLst>
                                      </p:cBhvr>
                                      <p:to>
                                        <p:strVal val="solid"/>
                                      </p:to>
                                    </p:set>
                                    <p:set>
                                      <p:cBhvr>
                                        <p:cTn id="21" dur="1000" autoRev="1" fill="remove"/>
                                        <p:tgtEl>
                                          <p:spTgt spid="14"/>
                                        </p:tgtEl>
                                        <p:attrNameLst>
                                          <p:attrName>fill.on</p:attrName>
                                        </p:attrNameLst>
                                      </p:cBhvr>
                                      <p:to>
                                        <p:strVal val="tru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4"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726</TotalTime>
  <Words>600</Words>
  <Application>Microsoft Macintosh PowerPoint</Application>
  <PresentationFormat>宽屏</PresentationFormat>
  <Paragraphs>147</Paragraphs>
  <Slides>28</Slides>
  <Notes>1</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28</vt:i4>
      </vt:variant>
    </vt:vector>
  </HeadingPairs>
  <TitlesOfParts>
    <vt:vector size="38" baseType="lpstr">
      <vt:lpstr>等线</vt:lpstr>
      <vt:lpstr>等线 Light</vt:lpstr>
      <vt:lpstr>Lato Light</vt:lpstr>
      <vt:lpstr>Montserrat</vt:lpstr>
      <vt:lpstr>Montserrat Light</vt:lpstr>
      <vt:lpstr>Montserrat Semi</vt:lpstr>
      <vt:lpstr>PingFang SC Medium</vt:lpstr>
      <vt:lpstr>Arial</vt:lpstr>
      <vt:lpstr>Gill Sans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Microsoft Office User</cp:lastModifiedBy>
  <cp:revision>49</cp:revision>
  <dcterms:created xsi:type="dcterms:W3CDTF">2019-03-30T01:47:45Z</dcterms:created>
  <dcterms:modified xsi:type="dcterms:W3CDTF">2019-04-09T02:07:03Z</dcterms:modified>
</cp:coreProperties>
</file>